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9"/>
  </p:notes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7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71" autoAdjust="0"/>
  </p:normalViewPr>
  <p:slideViewPr>
    <p:cSldViewPr>
      <p:cViewPr>
        <p:scale>
          <a:sx n="73" d="100"/>
          <a:sy n="73" d="100"/>
        </p:scale>
        <p:origin x="-12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F6D2-5059-407E-81F2-AF64E2E1817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CDFE9-E082-4898-9C7C-1E4616656E1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33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CDFE9-E082-4898-9C7C-1E4616656E14}" type="slidenum">
              <a:rPr lang="es-VE" smtClean="0"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4994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7A408E-6233-4F1B-BD64-25EDFFB99E5E}" type="datetimeFigureOut">
              <a:rPr lang="es-VE" smtClean="0"/>
              <a:t>28/10/2014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61B29E-F62F-4C35-9B19-A8F2C6AB3AF0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6563022" cy="882119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rgbClr val="002060"/>
                </a:solidFill>
              </a:rPr>
              <a:t>El Liderazgo en los Niños </a:t>
            </a:r>
          </a:p>
          <a:p>
            <a:pPr algn="ctr"/>
            <a:r>
              <a:rPr lang="es-VE" sz="4000" b="1" dirty="0" smtClean="0">
                <a:solidFill>
                  <a:srgbClr val="002060"/>
                </a:solidFill>
              </a:rPr>
              <a:t>y Adolescentes</a:t>
            </a:r>
            <a:endParaRPr lang="es-VE" sz="4000" b="1" dirty="0">
              <a:solidFill>
                <a:srgbClr val="00206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05322" y="4095070"/>
            <a:ext cx="70670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>
                <a:solidFill>
                  <a:srgbClr val="002060"/>
                </a:solidFill>
              </a:rPr>
              <a:t>3er. Foro del Distrito F-4</a:t>
            </a:r>
          </a:p>
          <a:p>
            <a:pPr algn="ctr"/>
            <a:r>
              <a:rPr lang="es-VE" b="1" dirty="0" smtClean="0">
                <a:solidFill>
                  <a:srgbClr val="002060"/>
                </a:solidFill>
              </a:rPr>
              <a:t>Bucaramanga, Colombia</a:t>
            </a:r>
          </a:p>
          <a:p>
            <a:pPr algn="ctr"/>
            <a:r>
              <a:rPr lang="es-VE" b="1" dirty="0" smtClean="0">
                <a:solidFill>
                  <a:srgbClr val="002060"/>
                </a:solidFill>
              </a:rPr>
              <a:t>01 y 02 de noviembre de 2014</a:t>
            </a:r>
          </a:p>
          <a:p>
            <a:endParaRPr lang="es-VE" b="1" dirty="0">
              <a:solidFill>
                <a:srgbClr val="002060"/>
              </a:solidFill>
            </a:endParaRPr>
          </a:p>
          <a:p>
            <a:endParaRPr lang="es-VE" b="1" dirty="0" smtClean="0">
              <a:solidFill>
                <a:srgbClr val="002060"/>
              </a:solidFill>
            </a:endParaRPr>
          </a:p>
          <a:p>
            <a:r>
              <a:rPr lang="es-VE" b="1" dirty="0" smtClean="0">
                <a:solidFill>
                  <a:srgbClr val="002060"/>
                </a:solidFill>
              </a:rPr>
              <a:t>PPCG. Oscar J. Franco Socorro </a:t>
            </a:r>
          </a:p>
          <a:p>
            <a:r>
              <a:rPr lang="es-VE" b="1" dirty="0" smtClean="0">
                <a:solidFill>
                  <a:srgbClr val="002060"/>
                </a:solidFill>
              </a:rPr>
              <a:t>Coordinador GLT del Distrito E-1</a:t>
            </a:r>
          </a:p>
          <a:p>
            <a:r>
              <a:rPr lang="es-VE" b="1" dirty="0" smtClean="0">
                <a:solidFill>
                  <a:srgbClr val="002060"/>
                </a:solidFill>
              </a:rPr>
              <a:t>Vicepresidente de CIRCLE</a:t>
            </a:r>
          </a:p>
          <a:p>
            <a:r>
              <a:rPr lang="es-VE" b="1" dirty="0" smtClean="0">
                <a:solidFill>
                  <a:srgbClr val="002060"/>
                </a:solidFill>
              </a:rPr>
              <a:t>Venezuela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8441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09886" y="1484784"/>
            <a:ext cx="72728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rgbClr val="002060"/>
                </a:solidFill>
              </a:rPr>
              <a:t>(viene</a:t>
            </a:r>
            <a:r>
              <a:rPr lang="es-VE" dirty="0" smtClean="0">
                <a:solidFill>
                  <a:srgbClr val="002060"/>
                </a:solidFill>
              </a:rPr>
              <a:t>)</a:t>
            </a:r>
          </a:p>
          <a:p>
            <a:endParaRPr lang="es-VE" sz="32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Alentarlo a participar en un </a:t>
            </a:r>
            <a:r>
              <a:rPr lang="es-VE" sz="3200" b="1" dirty="0" smtClean="0">
                <a:solidFill>
                  <a:srgbClr val="002060"/>
                </a:solidFill>
              </a:rPr>
              <a:t>voluntariado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Alimentar el talento </a:t>
            </a:r>
            <a:r>
              <a:rPr lang="es-VE" sz="3200" b="1" dirty="0" smtClean="0">
                <a:solidFill>
                  <a:srgbClr val="002060"/>
                </a:solidFill>
              </a:rPr>
              <a:t>individual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Compromiso</a:t>
            </a:r>
          </a:p>
          <a:p>
            <a:endParaRPr lang="es-VE" sz="32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Trabajo en equipo</a:t>
            </a:r>
          </a:p>
          <a:p>
            <a:pPr marL="285750" indent="-285750">
              <a:buFontTx/>
              <a:buChar char="-"/>
            </a:pPr>
            <a:endParaRPr lang="es-VE" sz="3200" b="1" dirty="0">
              <a:solidFill>
                <a:srgbClr val="002060"/>
              </a:solidFill>
            </a:endParaRP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VE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09886" y="3102059"/>
            <a:ext cx="798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4800" b="1" dirty="0" smtClean="0">
                <a:solidFill>
                  <a:srgbClr val="002060"/>
                </a:solidFill>
              </a:rPr>
              <a:t>Recomendaciones finales</a:t>
            </a:r>
            <a:endParaRPr lang="es-VE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36712"/>
            <a:ext cx="6336704" cy="50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485950" y="1484784"/>
            <a:ext cx="65424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Reconocer que cada niño y adolescente es un LIDER </a:t>
            </a:r>
          </a:p>
          <a:p>
            <a:pPr marL="285750" indent="-285750">
              <a:buFontTx/>
              <a:buChar char="-"/>
            </a:pPr>
            <a:endParaRPr lang="es-VE" sz="32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VE" sz="3200" b="1" dirty="0" smtClean="0">
              <a:solidFill>
                <a:srgbClr val="002060"/>
              </a:solidFill>
            </a:endParaRP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VE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97399"/>
            <a:ext cx="2664296" cy="293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061864" y="1124744"/>
            <a:ext cx="712083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Dedicar especial </a:t>
            </a:r>
            <a:r>
              <a:rPr lang="es-VE" sz="3200" b="1" dirty="0" smtClean="0">
                <a:solidFill>
                  <a:srgbClr val="002060"/>
                </a:solidFill>
              </a:rPr>
              <a:t>atención </a:t>
            </a:r>
            <a:r>
              <a:rPr lang="es-VE" sz="3200" b="1" dirty="0">
                <a:solidFill>
                  <a:srgbClr val="002060"/>
                </a:solidFill>
              </a:rPr>
              <a:t>a los </a:t>
            </a:r>
            <a:r>
              <a:rPr lang="es-VE" sz="3200" b="1" dirty="0" smtClean="0">
                <a:solidFill>
                  <a:srgbClr val="002060"/>
                </a:solidFill>
              </a:rPr>
              <a:t>niños </a:t>
            </a:r>
            <a:r>
              <a:rPr lang="es-VE" sz="3200" b="1" dirty="0">
                <a:solidFill>
                  <a:srgbClr val="002060"/>
                </a:solidFill>
              </a:rPr>
              <a:t>y adolescentes</a:t>
            </a:r>
          </a:p>
          <a:p>
            <a:endParaRPr lang="es-VE" sz="3200" b="1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No pretender que ellos sean nuestra imagen y </a:t>
            </a:r>
            <a:r>
              <a:rPr lang="es-VE" sz="3200" b="1" dirty="0" smtClean="0">
                <a:solidFill>
                  <a:srgbClr val="002060"/>
                </a:solidFill>
              </a:rPr>
              <a:t>semejanza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>
                <a:solidFill>
                  <a:srgbClr val="002060"/>
                </a:solidFill>
              </a:rPr>
              <a:t>Respetar su personalidad, sus espacios y sus derechos</a:t>
            </a:r>
          </a:p>
          <a:p>
            <a:pPr marL="285750" indent="-285750">
              <a:buFontTx/>
              <a:buChar char="-"/>
            </a:pPr>
            <a:endParaRPr lang="es-VE" sz="3200" b="1" dirty="0" smtClean="0">
              <a:solidFill>
                <a:srgbClr val="002060"/>
              </a:solidFill>
            </a:endParaRPr>
          </a:p>
          <a:p>
            <a:endParaRPr lang="es-VE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53902" y="1712416"/>
            <a:ext cx="740653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Eduquemos </a:t>
            </a:r>
            <a:r>
              <a:rPr lang="es-VE" sz="3200" b="1" dirty="0">
                <a:solidFill>
                  <a:srgbClr val="002060"/>
                </a:solidFill>
              </a:rPr>
              <a:t>EN </a:t>
            </a:r>
            <a:r>
              <a:rPr lang="es-VE" sz="3200" b="1" dirty="0" smtClean="0">
                <a:solidFill>
                  <a:srgbClr val="002060"/>
                </a:solidFill>
              </a:rPr>
              <a:t>POSITIVO</a:t>
            </a:r>
          </a:p>
          <a:p>
            <a:pPr marL="457200" indent="-457200">
              <a:buFontTx/>
              <a:buChar char="-"/>
            </a:pPr>
            <a:endParaRPr lang="es-VE" sz="3200" b="1" dirty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Mantener comunicación permanente</a:t>
            </a:r>
          </a:p>
          <a:p>
            <a:pPr marL="457200" indent="-457200">
              <a:buFontTx/>
              <a:buChar char="-"/>
            </a:pPr>
            <a:endParaRPr lang="es-VE" sz="3200" b="1" dirty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Animarlos a ser miembros de los CLUBES DE CACHORROS y CLUBES LEO</a:t>
            </a:r>
          </a:p>
          <a:p>
            <a:pPr marL="285750" indent="-285750">
              <a:buFontTx/>
              <a:buChar char="-"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445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39923" y="1406185"/>
            <a:ext cx="798259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Emprender dentro y fuera del </a:t>
            </a:r>
            <a:r>
              <a:rPr lang="es-VE" sz="3200" b="1" dirty="0" err="1" smtClean="0">
                <a:solidFill>
                  <a:srgbClr val="002060"/>
                </a:solidFill>
              </a:rPr>
              <a:t>leonismo</a:t>
            </a:r>
            <a:r>
              <a:rPr lang="es-VE" sz="3200" b="1" dirty="0" smtClean="0">
                <a:solidFill>
                  <a:srgbClr val="002060"/>
                </a:solidFill>
              </a:rPr>
              <a:t>, actividades que ayuden a desarrollar el Liderazgo en los Niños y Adolescentes</a:t>
            </a:r>
            <a:endParaRPr lang="es-VE" sz="3200" b="1" dirty="0">
              <a:solidFill>
                <a:srgbClr val="002060"/>
              </a:solidFill>
            </a:endParaRP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Apoyar la constitución y operatividad de clubes de Cachorros y </a:t>
            </a:r>
            <a:r>
              <a:rPr lang="es-VE" sz="3200" b="1" dirty="0">
                <a:solidFill>
                  <a:srgbClr val="002060"/>
                </a:solidFill>
              </a:rPr>
              <a:t>L</a:t>
            </a:r>
            <a:r>
              <a:rPr lang="es-VE" sz="3200" b="1" dirty="0" smtClean="0">
                <a:solidFill>
                  <a:srgbClr val="002060"/>
                </a:solidFill>
              </a:rPr>
              <a:t>eos. </a:t>
            </a:r>
          </a:p>
          <a:p>
            <a:pPr marL="285750" indent="-285750">
              <a:buFontTx/>
              <a:buChar char="-"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4838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043608" y="1412776"/>
            <a:ext cx="699507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200" b="1" dirty="0" smtClean="0">
                <a:solidFill>
                  <a:srgbClr val="002060"/>
                </a:solidFill>
              </a:rPr>
              <a:t>Y no olvidemos que………JAMAS DEJAMOS DE </a:t>
            </a:r>
            <a:r>
              <a:rPr lang="es-VE" sz="3200" b="1" dirty="0">
                <a:solidFill>
                  <a:srgbClr val="002060"/>
                </a:solidFill>
              </a:rPr>
              <a:t>SER </a:t>
            </a:r>
            <a:r>
              <a:rPr lang="es-VE" sz="3200" b="1" dirty="0" smtClean="0">
                <a:solidFill>
                  <a:srgbClr val="002060"/>
                </a:solidFill>
              </a:rPr>
              <a:t>NIÑOS</a:t>
            </a:r>
          </a:p>
          <a:p>
            <a:endParaRPr lang="es-VE" sz="3200" b="1" dirty="0">
              <a:solidFill>
                <a:srgbClr val="002060"/>
              </a:solidFill>
            </a:endParaRPr>
          </a:p>
          <a:p>
            <a:pPr algn="ctr"/>
            <a:r>
              <a:rPr lang="es-VE" sz="3200" b="1" dirty="0" smtClean="0">
                <a:solidFill>
                  <a:srgbClr val="002060"/>
                </a:solidFill>
              </a:rPr>
              <a:t>Muchas gracias por la bondad y paciencia al escucharme.</a:t>
            </a:r>
            <a:endParaRPr lang="es-VE" sz="3200" b="1" dirty="0">
              <a:solidFill>
                <a:srgbClr val="002060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39692"/>
            <a:ext cx="2998461" cy="2098923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305091"/>
            <a:ext cx="2952328" cy="208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59632" y="1196752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b="1" dirty="0" smtClean="0">
                <a:solidFill>
                  <a:srgbClr val="002060"/>
                </a:solidFill>
              </a:rPr>
              <a:t>Generalidades</a:t>
            </a:r>
          </a:p>
          <a:p>
            <a:endParaRPr lang="es-VE" dirty="0"/>
          </a:p>
          <a:p>
            <a:endParaRPr lang="es-VE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2132856"/>
            <a:ext cx="7272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Tema poco debatido o tratado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Suprema importancia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A nuestro alcance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Gran influencia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Finalidad de esta presentación</a:t>
            </a:r>
          </a:p>
          <a:p>
            <a:pPr marL="285750" indent="-285750">
              <a:buFontTx/>
              <a:buChar char="-"/>
            </a:pPr>
            <a:endParaRPr lang="es-VE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909886" y="1556792"/>
            <a:ext cx="7787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4800" b="1" dirty="0" smtClean="0">
                <a:solidFill>
                  <a:srgbClr val="002060"/>
                </a:solidFill>
              </a:rPr>
              <a:t>Habilidades del Liderazgo</a:t>
            </a:r>
            <a:endParaRPr lang="es-VE" sz="4800" b="1" dirty="0">
              <a:solidFill>
                <a:srgbClr val="00206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2996952"/>
            <a:ext cx="7139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Comienzan en la niñez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Actividades y juegos de liderazgo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Padres y Maestros son de suprema importancia</a:t>
            </a:r>
            <a:endParaRPr lang="es-VE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60399"/>
            <a:ext cx="7551143" cy="498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55576" y="248882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b="1" dirty="0" smtClean="0">
                <a:solidFill>
                  <a:srgbClr val="002060"/>
                </a:solidFill>
              </a:rPr>
              <a:t>Como desarrollar las habilidades en los Niños </a:t>
            </a:r>
          </a:p>
          <a:p>
            <a:pPr algn="ctr"/>
            <a:r>
              <a:rPr lang="es-VE" sz="4800" b="1" dirty="0" smtClean="0">
                <a:solidFill>
                  <a:srgbClr val="002060"/>
                </a:solidFill>
              </a:rPr>
              <a:t>y Adolescentes ?</a:t>
            </a:r>
            <a:endParaRPr lang="es-VE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909886" y="1412776"/>
            <a:ext cx="74065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Los </a:t>
            </a:r>
            <a:r>
              <a:rPr lang="es-VE" sz="3200" dirty="0">
                <a:solidFill>
                  <a:srgbClr val="002060"/>
                </a:solidFill>
              </a:rPr>
              <a:t>niños pueden aprender </a:t>
            </a:r>
            <a:r>
              <a:rPr lang="es-VE" sz="3200" b="1" dirty="0">
                <a:solidFill>
                  <a:srgbClr val="002060"/>
                </a:solidFill>
              </a:rPr>
              <a:t>habilidades de liderazgo </a:t>
            </a:r>
            <a:r>
              <a:rPr lang="es-VE" sz="3200" dirty="0">
                <a:solidFill>
                  <a:srgbClr val="002060"/>
                </a:solidFill>
              </a:rPr>
              <a:t>sin presión y a su </a:t>
            </a:r>
            <a:r>
              <a:rPr lang="es-VE" sz="3200" dirty="0" smtClean="0">
                <a:solidFill>
                  <a:srgbClr val="002060"/>
                </a:solidFill>
              </a:rPr>
              <a:t>ritmo</a:t>
            </a:r>
          </a:p>
          <a:p>
            <a:endParaRPr lang="es-VE" sz="3200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dirty="0" smtClean="0">
                <a:solidFill>
                  <a:srgbClr val="002060"/>
                </a:solidFill>
              </a:rPr>
              <a:t>Los adultos </a:t>
            </a:r>
            <a:r>
              <a:rPr lang="es-VE" sz="3200" dirty="0">
                <a:solidFill>
                  <a:srgbClr val="002060"/>
                </a:solidFill>
              </a:rPr>
              <a:t>animan a los niños a desarrollar </a:t>
            </a:r>
            <a:r>
              <a:rPr lang="es-VE" sz="3200" b="1" dirty="0">
                <a:solidFill>
                  <a:srgbClr val="002060"/>
                </a:solidFill>
              </a:rPr>
              <a:t>habilidades de </a:t>
            </a:r>
            <a:r>
              <a:rPr lang="es-VE" sz="3200" b="1" dirty="0" smtClean="0">
                <a:solidFill>
                  <a:srgbClr val="002060"/>
                </a:solidFill>
              </a:rPr>
              <a:t>liderazgo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dirty="0">
                <a:solidFill>
                  <a:srgbClr val="002060"/>
                </a:solidFill>
              </a:rPr>
              <a:t>Estas cualidades continuarán su desarrollo y su evolución </a:t>
            </a:r>
            <a:endParaRPr lang="es-VE" sz="3200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VE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905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755576" y="257942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b="1" dirty="0" smtClean="0">
                <a:solidFill>
                  <a:srgbClr val="002060"/>
                </a:solidFill>
              </a:rPr>
              <a:t>Que debemos y podemos hacer nosotros ?</a:t>
            </a:r>
            <a:endParaRPr lang="es-VE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6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09886" y="1556792"/>
            <a:ext cx="76225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Ayudarles a desarrollar habilidades de comunicación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Estimularles la independencia dentro de limites razonables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Confianza</a:t>
            </a:r>
          </a:p>
          <a:p>
            <a:r>
              <a:rPr lang="es-VE" dirty="0" smtClean="0">
                <a:solidFill>
                  <a:srgbClr val="002060"/>
                </a:solidFill>
              </a:rPr>
              <a:t>                                                                                         (sigue)</a:t>
            </a:r>
            <a:endParaRPr lang="es-V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28700" cy="9715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28700" cy="9715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09886" y="1556792"/>
            <a:ext cx="72728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rgbClr val="002060"/>
                </a:solidFill>
              </a:rPr>
              <a:t>(</a:t>
            </a:r>
            <a:r>
              <a:rPr lang="es-VE" dirty="0" smtClean="0">
                <a:solidFill>
                  <a:srgbClr val="002060"/>
                </a:solidFill>
              </a:rPr>
              <a:t>viene)</a:t>
            </a:r>
          </a:p>
          <a:p>
            <a:endParaRPr lang="es-VE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Libertad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Estimular la organización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Alentar la participación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s-VE" sz="3200" b="1" dirty="0" smtClean="0">
                <a:solidFill>
                  <a:srgbClr val="002060"/>
                </a:solidFill>
              </a:rPr>
              <a:t>Enseñar con el ejemplo</a:t>
            </a:r>
          </a:p>
          <a:p>
            <a:endParaRPr lang="es-VE" sz="32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VE" sz="3200" b="1" dirty="0" smtClean="0">
              <a:solidFill>
                <a:srgbClr val="002060"/>
              </a:solidFill>
            </a:endParaRPr>
          </a:p>
          <a:p>
            <a:endParaRPr lang="es-VE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460</TotalTime>
  <Words>269</Words>
  <Application>Microsoft Office PowerPoint</Application>
  <PresentationFormat>Presentación en pantalla (4:3)</PresentationFormat>
  <Paragraphs>76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Franco</dc:creator>
  <cp:lastModifiedBy>Luffi</cp:lastModifiedBy>
  <cp:revision>37</cp:revision>
  <dcterms:created xsi:type="dcterms:W3CDTF">2014-09-21T22:10:11Z</dcterms:created>
  <dcterms:modified xsi:type="dcterms:W3CDTF">2014-10-28T22:05:54Z</dcterms:modified>
</cp:coreProperties>
</file>