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262" r:id="rId3"/>
    <p:sldId id="261" r:id="rId4"/>
    <p:sldId id="278" r:id="rId5"/>
    <p:sldId id="293" r:id="rId6"/>
    <p:sldId id="279" r:id="rId7"/>
    <p:sldId id="283" r:id="rId8"/>
    <p:sldId id="280" r:id="rId9"/>
    <p:sldId id="281" r:id="rId10"/>
    <p:sldId id="282" r:id="rId11"/>
    <p:sldId id="284" r:id="rId12"/>
    <p:sldId id="288" r:id="rId13"/>
    <p:sldId id="286" r:id="rId14"/>
    <p:sldId id="285" r:id="rId15"/>
    <p:sldId id="294" r:id="rId16"/>
    <p:sldId id="289" r:id="rId17"/>
    <p:sldId id="273" r:id="rId18"/>
    <p:sldId id="295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5" autoAdjust="0"/>
  </p:normalViewPr>
  <p:slideViewPr>
    <p:cSldViewPr>
      <p:cViewPr>
        <p:scale>
          <a:sx n="50" d="100"/>
          <a:sy n="50" d="100"/>
        </p:scale>
        <p:origin x="-1728" y="-13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40C8-262A-470A-BCEB-34A05E7B8162}" type="datetimeFigureOut">
              <a:rPr lang="es-CO" smtClean="0"/>
              <a:t>31/10/2014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8D9C0-CEB5-4CBD-910B-868133CB3B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425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04AF0-0E64-415C-B036-D213F4DC4748}" type="datetimeFigureOut">
              <a:rPr lang="es-CO" smtClean="0"/>
              <a:t>31/10/2014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415C6-EF76-44EB-A167-9D82083E0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642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17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>
              <a:latin typeface="Times New Roman" pitchFamily="18" charset="0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D1C9B7-A006-487A-81BD-93518B03FC49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15C6-EF76-44EB-A167-9D82083E02FF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77C8-003B-45B4-9F7E-4FF8D08EC78B}" type="datetime1">
              <a:rPr lang="es-CO" smtClean="0"/>
              <a:t>31/10/2014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087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C195-59C3-4AF8-99EF-D92CC5A387A5}" type="datetime1">
              <a:rPr lang="es-CO" smtClean="0"/>
              <a:t>31/10/2014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10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249-2162-4F17-8C1E-F8037385B4B0}" type="datetime1">
              <a:rPr lang="es-CO" smtClean="0"/>
              <a:t>31/10/2014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13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CI_PPT_template_blan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716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010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419600"/>
          </a:xfrm>
          <a:prstGeom prst="rect">
            <a:avLst/>
          </a:prstGeom>
        </p:spPr>
        <p:txBody>
          <a:bodyPr/>
          <a:lstStyle>
            <a:lvl1pPr marL="342900" indent="-228600">
              <a:buFont typeface="Arial" pitchFamily="34" charset="0"/>
              <a:buChar char="•"/>
              <a:defRPr/>
            </a:lvl1pPr>
            <a:lvl2pPr marL="690563" indent="-4763">
              <a:buFont typeface="Wingdings" pitchFamily="2" charset="2"/>
              <a:buChar char="§"/>
              <a:defRPr sz="2600"/>
            </a:lvl2pPr>
            <a:lvl3pPr marL="1257300" indent="0">
              <a:buFont typeface="Courier New" pitchFamily="49" charset="0"/>
              <a:buChar char="o"/>
              <a:defRPr sz="2400"/>
            </a:lvl3pPr>
            <a:lvl4pPr marL="1714500" indent="0">
              <a:buFont typeface="Arial" pitchFamily="34" charset="0"/>
              <a:buChar char="▫"/>
              <a:defRPr sz="2200"/>
            </a:lvl4pPr>
            <a:lvl5pPr marL="2171700" indent="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7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99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9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</p:spPr>
        <p:txBody>
          <a:bodyPr/>
          <a:lstStyle>
            <a:lvl1pPr marL="342900" indent="-228600">
              <a:buFont typeface="Arial" pitchFamily="34" charset="0"/>
              <a:buChar char="●"/>
              <a:defRPr/>
            </a:lvl1pPr>
            <a:lvl2pPr marL="576263" indent="-4763">
              <a:buFont typeface="Wingdings" pitchFamily="2" charset="2"/>
              <a:buChar char="§"/>
              <a:defRPr/>
            </a:lvl2pPr>
            <a:lvl3pPr marL="1028700" indent="0">
              <a:buFont typeface="Courier New" pitchFamily="49" charset="0"/>
              <a:buChar char="o"/>
              <a:defRPr/>
            </a:lvl3pPr>
            <a:lvl4pPr marL="1485900" indent="0">
              <a:buFont typeface="Arial" pitchFamily="34" charset="0"/>
              <a:buChar char="▫"/>
              <a:defRPr/>
            </a:lvl4pPr>
            <a:lvl5pPr marL="1943100" indent="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724400" y="1600200"/>
            <a:ext cx="3886200" cy="4419600"/>
          </a:xfrm>
          <a:prstGeom prst="rect">
            <a:avLst/>
          </a:prstGeom>
        </p:spPr>
        <p:txBody>
          <a:bodyPr/>
          <a:lstStyle>
            <a:lvl1pPr marL="342900" indent="-228600">
              <a:buFont typeface="Arial" pitchFamily="34" charset="0"/>
              <a:buChar char="●"/>
              <a:defRPr/>
            </a:lvl1pPr>
            <a:lvl2pPr marL="576263" indent="-4763">
              <a:buFont typeface="Wingdings" pitchFamily="2" charset="2"/>
              <a:buChar char="§"/>
              <a:defRPr/>
            </a:lvl2pPr>
            <a:lvl3pPr marL="1028700" indent="0">
              <a:buFont typeface="Courier New" pitchFamily="49" charset="0"/>
              <a:buChar char="o"/>
              <a:defRPr/>
            </a:lvl3pPr>
            <a:lvl4pPr marL="1485900" indent="0">
              <a:buFont typeface="Arial" pitchFamily="34" charset="0"/>
              <a:buChar char="▫"/>
              <a:defRPr/>
            </a:lvl4pPr>
            <a:lvl5pPr marL="1943100" indent="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57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643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CI_PPT_template_blan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4191000"/>
            <a:ext cx="8534400" cy="147002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400" b="0" dirty="0" smtClean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FE5B-1B04-4CE5-923A-6C2A45A63F37}" type="datetime1">
              <a:rPr lang="es-CO" smtClean="0"/>
              <a:t>31/10/2014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26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C52-D9EE-4FD5-9672-4E7712DE17CE}" type="datetime1">
              <a:rPr lang="es-CO" smtClean="0"/>
              <a:t>31/10/2014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23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AE70-D964-40E6-9417-92308E424851}" type="datetime1">
              <a:rPr lang="es-CO" smtClean="0"/>
              <a:t>31/10/2014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9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BA6-E2B4-4878-8CAC-8FB24A2CF292}" type="datetime1">
              <a:rPr lang="es-CO" smtClean="0"/>
              <a:t>31/10/2014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281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251-E319-4A35-AF94-7BAC6FEE7E07}" type="datetime1">
              <a:rPr lang="es-CO" smtClean="0"/>
              <a:t>31/10/2014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47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AD86-4C93-4D2C-A8AB-6077CAD62138}" type="datetime1">
              <a:rPr lang="es-CO" smtClean="0"/>
              <a:t>31/10/2014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9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2A30-1699-49C6-BDB0-54302E245225}" type="datetime1">
              <a:rPr lang="es-CO" smtClean="0"/>
              <a:t>31/10/2014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11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B70D-5867-4024-95BD-B6DE6FE3170A}" type="datetime1">
              <a:rPr lang="es-CO" smtClean="0"/>
              <a:t>31/10/2014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26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4DFD-990E-4537-8A42-E8ACF18F9C2A}" type="datetime1">
              <a:rPr lang="es-CO" smtClean="0"/>
              <a:t>31/10/2014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D240-49B5-4AA3-896C-CF8AE3B9F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9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LCI_PPT_template_blank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Box 8"/>
          <p:cNvSpPr txBox="1">
            <a:spLocks noChangeArrowheads="1"/>
          </p:cNvSpPr>
          <p:nvPr userDrawn="1"/>
        </p:nvSpPr>
        <p:spPr bwMode="auto">
          <a:xfrm>
            <a:off x="663575" y="6178550"/>
            <a:ext cx="2079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Pct val="100000"/>
              <a:buFont typeface="Helvetica"/>
              <a:buNone/>
              <a:defRPr/>
            </a:pPr>
            <a:r>
              <a:rPr lang="en-US" sz="800" baseline="-25000" smtClean="0">
                <a:solidFill>
                  <a:srgbClr val="4D4D4D"/>
                </a:solidFill>
                <a:latin typeface="Helvetica"/>
                <a:sym typeface="Helvetica"/>
              </a:rPr>
              <a:t>LIONS CLUBS INTERNATIONAL</a:t>
            </a:r>
          </a:p>
        </p:txBody>
      </p:sp>
      <p:sp>
        <p:nvSpPr>
          <p:cNvPr id="7173" name="Text Box 9"/>
          <p:cNvSpPr txBox="1">
            <a:spLocks noChangeArrowheads="1"/>
          </p:cNvSpPr>
          <p:nvPr userDrawn="1"/>
        </p:nvSpPr>
        <p:spPr bwMode="auto">
          <a:xfrm>
            <a:off x="4373563" y="6178550"/>
            <a:ext cx="4152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SzPct val="100000"/>
              <a:buFont typeface="Helvetica"/>
              <a:buNone/>
              <a:defRPr/>
            </a:pPr>
            <a:r>
              <a:rPr lang="en-US" sz="800" baseline="-25000" smtClean="0">
                <a:solidFill>
                  <a:srgbClr val="4D4D4D"/>
                </a:solidFill>
                <a:latin typeface="Helvetica"/>
                <a:sym typeface="Helvetica"/>
              </a:rPr>
              <a:t> PROCESO CLUB EXCELENTE    </a:t>
            </a:r>
            <a:fld id="{E3A97656-0B17-4F1A-913A-5FA758934E74}" type="slidenum">
              <a:rPr lang="en-US" sz="800" baseline="-25000" smtClean="0">
                <a:solidFill>
                  <a:srgbClr val="00539F"/>
                </a:solidFill>
                <a:latin typeface="Helvetica"/>
                <a:sym typeface="Helvetica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buSzPct val="100000"/>
                <a:buFont typeface="Helvetica"/>
                <a:buNone/>
                <a:defRPr/>
              </a:pPr>
              <a:t>‹Nº›</a:t>
            </a:fld>
            <a:endParaRPr lang="en-US" sz="800" baseline="-25000" smtClean="0">
              <a:solidFill>
                <a:srgbClr val="00539F"/>
              </a:solidFill>
              <a:latin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3614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4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923925" indent="-95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366838" indent="4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◦"/>
        <a:defRPr sz="24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▫"/>
        <a:defRPr sz="2200">
          <a:solidFill>
            <a:schemeClr val="tx1"/>
          </a:solidFill>
          <a:latin typeface="+mn-lt"/>
        </a:defRPr>
      </a:lvl5pPr>
      <a:lvl6pPr marL="22860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34280" y="2348880"/>
            <a:ext cx="91086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itchFamily="34" charset="0"/>
              </a:rPr>
              <a:t>EJERCIENDO EL SERVICIO CON EFICIENCIA Y EFICACIA</a:t>
            </a:r>
          </a:p>
          <a:p>
            <a:pPr algn="ctr"/>
            <a:endParaRPr lang="es-CO" sz="3600" dirty="0" smtClean="0">
              <a:latin typeface="Arial Black" pitchFamily="34" charset="0"/>
            </a:endParaRPr>
          </a:p>
          <a:p>
            <a:pPr algn="ctr"/>
            <a:r>
              <a:rPr lang="es-CO" sz="3600" dirty="0">
                <a:latin typeface="Arial Black" pitchFamily="34" charset="0"/>
              </a:rPr>
              <a:t>PDG ALVARO DUARTE MANTILLA</a:t>
            </a:r>
          </a:p>
          <a:p>
            <a:pPr algn="ctr"/>
            <a:endParaRPr lang="es-CO" sz="2000" dirty="0" smtClean="0">
              <a:latin typeface="Arial Black" pitchFamily="34" charset="0"/>
            </a:endParaRPr>
          </a:p>
          <a:p>
            <a:pPr algn="ctr"/>
            <a:r>
              <a:rPr lang="es-CO" sz="2400" dirty="0" smtClean="0">
                <a:latin typeface="Arial Black" pitchFamily="34" charset="0"/>
              </a:rPr>
              <a:t>CANDIDATO A PRESIDENTE </a:t>
            </a:r>
          </a:p>
          <a:p>
            <a:pPr algn="ctr"/>
            <a:r>
              <a:rPr lang="es-CO" sz="2400" dirty="0" smtClean="0">
                <a:latin typeface="Arial Black" pitchFamily="34" charset="0"/>
              </a:rPr>
              <a:t>DEL CONSEJO DE GOBERNADORES </a:t>
            </a:r>
          </a:p>
          <a:p>
            <a:pPr algn="ctr"/>
            <a:r>
              <a:rPr lang="es-CO" sz="2400" dirty="0" smtClean="0">
                <a:latin typeface="Arial Black" pitchFamily="34" charset="0"/>
              </a:rPr>
              <a:t>DISTRITO MULTIPL F DE COLOMBIA </a:t>
            </a:r>
          </a:p>
          <a:p>
            <a:pPr algn="ctr"/>
            <a:r>
              <a:rPr lang="es-CO" sz="2400" dirty="0" smtClean="0">
                <a:latin typeface="Arial Black" pitchFamily="34" charset="0"/>
              </a:rPr>
              <a:t>PERIODO 2015-2016</a:t>
            </a:r>
          </a:p>
          <a:p>
            <a:pPr algn="ctr"/>
            <a:endParaRPr lang="es-CO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2564904"/>
            <a:ext cx="8929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 Black" pitchFamily="34" charset="0"/>
              </a:rPr>
              <a:t>La aplicación de la herramienta “COMO CALIFICA SU CLUB” y “DIAGNOSTICO DE ENTRADA” se erige como una maravillosa oportunidad de iniciar un verdadero cambio positivo en todos los socios del club, permitiendo </a:t>
            </a:r>
            <a:r>
              <a:rPr lang="es-ES" sz="2800" dirty="0" smtClean="0">
                <a:latin typeface="Arial Black" pitchFamily="34" charset="0"/>
              </a:rPr>
              <a:t>empoderarlos, fomentando el </a:t>
            </a:r>
            <a:r>
              <a:rPr lang="es-ES" sz="2800" dirty="0">
                <a:latin typeface="Arial Black" pitchFamily="34" charset="0"/>
              </a:rPr>
              <a:t>verdadero trabajo en equipo que redunda en la verdadera implementación a favor del </a:t>
            </a:r>
            <a:r>
              <a:rPr lang="es-ES" sz="2800" dirty="0" smtClean="0">
                <a:latin typeface="Arial Black" pitchFamily="34" charset="0"/>
              </a:rPr>
              <a:t>club, </a:t>
            </a:r>
            <a:r>
              <a:rPr lang="es-ES" sz="2800" dirty="0">
                <a:latin typeface="Arial Black" pitchFamily="34" charset="0"/>
              </a:rPr>
              <a:t>del P.C.E.</a:t>
            </a:r>
            <a:endParaRPr lang="es-CO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2368772"/>
            <a:ext cx="9108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" sz="2200" b="1" dirty="0">
                <a:latin typeface="Arial Black" pitchFamily="34" charset="0"/>
                <a:ea typeface="Times New Roman"/>
                <a:cs typeface="Calibri"/>
              </a:rPr>
              <a:t>RAZONES POR LA QUE LOS CLUBES NO IMPLEMENTAN Ó NO APLICAN EN FORMA DEBIDA LAS HERRAMIENTAS</a:t>
            </a:r>
            <a:endParaRPr lang="es-CO" sz="2200" dirty="0">
              <a:latin typeface="Arial Black" pitchFamily="34" charset="0"/>
              <a:ea typeface="Times New Roman"/>
            </a:endParaRPr>
          </a:p>
          <a:p>
            <a:pPr marL="228600" algn="ctr">
              <a:spcAft>
                <a:spcPts val="0"/>
              </a:spcAft>
            </a:pPr>
            <a:r>
              <a:rPr lang="es-ES" sz="2200" b="1" dirty="0">
                <a:latin typeface="Arial Black" pitchFamily="34" charset="0"/>
                <a:ea typeface="Times New Roman"/>
                <a:cs typeface="Calibri"/>
              </a:rPr>
              <a:t>PROPUESTAS POR L.C.I.</a:t>
            </a:r>
            <a:endParaRPr lang="es-CO" sz="2200" dirty="0"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3161506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FALTA DE LIDERAZGO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2627784" y="3457372"/>
            <a:ext cx="3456384" cy="88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</a:t>
            </a:r>
          </a:p>
          <a:p>
            <a:pPr algn="ctr"/>
            <a:r>
              <a:rPr lang="es-CO" dirty="0" smtClean="0">
                <a:latin typeface="Arial Black" pitchFamily="34" charset="0"/>
              </a:rPr>
              <a:t>PARTICIPACION TRASCENDENTE</a:t>
            </a:r>
          </a:p>
          <a:p>
            <a:pPr algn="ctr"/>
            <a:endParaRPr lang="es-CO" dirty="0">
              <a:latin typeface="Arial Black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660232" y="3161506"/>
            <a:ext cx="24484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NOMINAS  ANTIGUAS DE MUCHOS AÑOS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2" y="4509120"/>
            <a:ext cx="3240360" cy="731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>
              <a:latin typeface="Arial Black" pitchFamily="34" charset="0"/>
            </a:endParaRPr>
          </a:p>
          <a:p>
            <a:pPr algn="ctr"/>
            <a:r>
              <a:rPr lang="es-CO" dirty="0" smtClean="0">
                <a:latin typeface="Arial Black" pitchFamily="34" charset="0"/>
              </a:rPr>
              <a:t>FALTA DE COMPROMISO</a:t>
            </a:r>
          </a:p>
          <a:p>
            <a:pPr algn="ctr"/>
            <a:endParaRPr lang="es-CO" dirty="0">
              <a:latin typeface="Arial Black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59668" y="5567291"/>
            <a:ext cx="2268116" cy="1184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ACTITUD DE PREPOTENCIA Y SOBRADES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40324" y="4309916"/>
            <a:ext cx="2088232" cy="73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FALTA DE MOTIVACIÓN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624830" y="5240212"/>
            <a:ext cx="3456384" cy="1141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es-CO" dirty="0" smtClean="0">
                <a:latin typeface="Arial Black" pitchFamily="34" charset="0"/>
              </a:rPr>
              <a:t>FALTA DE PREPARACION, DEDICACION Y TIEMPO</a:t>
            </a:r>
          </a:p>
          <a:p>
            <a:pPr algn="ctr"/>
            <a:endParaRPr lang="es-CO" dirty="0">
              <a:latin typeface="Arial Black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2195736" y="4309916"/>
            <a:ext cx="4104456" cy="25273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ZONA DE CONFORT</a:t>
            </a:r>
            <a:endParaRPr lang="es-CO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2004708"/>
            <a:ext cx="439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" sz="2800" b="1" dirty="0">
                <a:latin typeface="Arial Black" pitchFamily="34" charset="0"/>
                <a:ea typeface="Times New Roman"/>
                <a:cs typeface="Calibri"/>
              </a:rPr>
              <a:t>QUE SE DEBE HACER</a:t>
            </a:r>
            <a:endParaRPr lang="es-CO" sz="2800" b="1" dirty="0"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811" y="2780928"/>
            <a:ext cx="90971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800" dirty="0">
                <a:latin typeface="Arial Black" pitchFamily="34" charset="0"/>
                <a:ea typeface="Times New Roman"/>
                <a:cs typeface="Calibri"/>
              </a:rPr>
              <a:t>I</a:t>
            </a:r>
            <a:r>
              <a:rPr lang="es-ES" sz="2800" dirty="0" smtClean="0">
                <a:latin typeface="Arial Black" pitchFamily="34" charset="0"/>
                <a:ea typeface="Times New Roman"/>
                <a:cs typeface="Calibri"/>
              </a:rPr>
              <a:t>dentificar </a:t>
            </a:r>
            <a:r>
              <a:rPr lang="es-ES" sz="2800" dirty="0">
                <a:latin typeface="Arial Black" pitchFamily="34" charset="0"/>
                <a:ea typeface="Times New Roman"/>
                <a:cs typeface="Calibri"/>
              </a:rPr>
              <a:t>que león, del </a:t>
            </a:r>
            <a:r>
              <a:rPr lang="es-ES" sz="2800" dirty="0" smtClean="0">
                <a:latin typeface="Arial Black" pitchFamily="34" charset="0"/>
                <a:ea typeface="Times New Roman"/>
                <a:cs typeface="Calibri"/>
              </a:rPr>
              <a:t>distrito, </a:t>
            </a:r>
            <a:r>
              <a:rPr lang="es-ES" sz="2800" dirty="0">
                <a:latin typeface="Arial Black" pitchFamily="34" charset="0"/>
                <a:ea typeface="Times New Roman"/>
                <a:cs typeface="Calibri"/>
              </a:rPr>
              <a:t>conoce la herramienta, la maneja, </a:t>
            </a:r>
            <a:r>
              <a:rPr lang="es-ES" sz="2800" dirty="0" smtClean="0">
                <a:latin typeface="Arial Black" pitchFamily="34" charset="0"/>
                <a:ea typeface="Times New Roman"/>
                <a:cs typeface="Calibri"/>
              </a:rPr>
              <a:t>y la </a:t>
            </a:r>
            <a:r>
              <a:rPr lang="es-ES" sz="2800" dirty="0">
                <a:latin typeface="Arial Black" pitchFamily="34" charset="0"/>
                <a:ea typeface="Times New Roman"/>
                <a:cs typeface="Calibri"/>
              </a:rPr>
              <a:t>ha </a:t>
            </a:r>
            <a:r>
              <a:rPr lang="es-ES" sz="2800" dirty="0" smtClean="0">
                <a:latin typeface="Arial Black" pitchFamily="34" charset="0"/>
                <a:ea typeface="Times New Roman"/>
                <a:cs typeface="Calibri"/>
              </a:rPr>
              <a:t>implementado. </a:t>
            </a:r>
          </a:p>
          <a:p>
            <a:pPr lvl="0" algn="just">
              <a:spcAft>
                <a:spcPts val="0"/>
              </a:spcAft>
            </a:pPr>
            <a:endParaRPr lang="es-ES" sz="2800" dirty="0" smtClean="0">
              <a:latin typeface="Arial Black" pitchFamily="34" charset="0"/>
              <a:ea typeface="Times New Roman"/>
              <a:cs typeface="Calibri"/>
            </a:endParaRPr>
          </a:p>
          <a:p>
            <a:pPr lvl="0" algn="just">
              <a:spcAft>
                <a:spcPts val="0"/>
              </a:spcAft>
            </a:pPr>
            <a:r>
              <a:rPr lang="es-ES" sz="2800" dirty="0" smtClean="0">
                <a:latin typeface="Arial Black" pitchFamily="34" charset="0"/>
                <a:ea typeface="Times New Roman"/>
                <a:cs typeface="Calibri"/>
              </a:rPr>
              <a:t>Igualmente identificar en cada Región o Distrito dos o tres personas que acepten ser quienes lideren estos procesos y asesoren a los clubes. </a:t>
            </a:r>
            <a:endParaRPr lang="es-CO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" y="0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5616" y="2047266"/>
            <a:ext cx="439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" sz="2800" b="1" dirty="0">
                <a:latin typeface="Arial Black" pitchFamily="34" charset="0"/>
                <a:ea typeface="Times New Roman"/>
                <a:cs typeface="Calibri"/>
              </a:rPr>
              <a:t>QUE SE DEBE HACER</a:t>
            </a:r>
            <a:endParaRPr lang="es-CO" sz="2800" b="1" dirty="0"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583168"/>
            <a:ext cx="91086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600" dirty="0">
                <a:latin typeface="Arial Black" pitchFamily="34" charset="0"/>
                <a:ea typeface="Times New Roman"/>
                <a:cs typeface="Calibri"/>
              </a:rPr>
              <a:t>Una vez </a:t>
            </a:r>
            <a:r>
              <a:rPr lang="es-ES" sz="2600" dirty="0" smtClean="0">
                <a:latin typeface="Arial Black" pitchFamily="34" charset="0"/>
                <a:ea typeface="Times New Roman"/>
                <a:cs typeface="Calibri"/>
              </a:rPr>
              <a:t>identificadas estas personas, saber </a:t>
            </a:r>
            <a:r>
              <a:rPr lang="es-ES" sz="2600" dirty="0">
                <a:latin typeface="Arial Black" pitchFamily="34" charset="0"/>
                <a:ea typeface="Times New Roman"/>
                <a:cs typeface="Calibri"/>
              </a:rPr>
              <a:t>si </a:t>
            </a:r>
            <a:r>
              <a:rPr lang="es-ES" sz="2600" dirty="0" smtClean="0">
                <a:latin typeface="Arial Black" pitchFamily="34" charset="0"/>
                <a:ea typeface="Times New Roman"/>
                <a:cs typeface="Calibri"/>
              </a:rPr>
              <a:t>tienen </a:t>
            </a:r>
            <a:r>
              <a:rPr lang="es-ES" sz="2600" dirty="0">
                <a:latin typeface="Arial Black" pitchFamily="34" charset="0"/>
                <a:ea typeface="Times New Roman"/>
                <a:cs typeface="Calibri"/>
              </a:rPr>
              <a:t>la disposición de hacer una implementación en </a:t>
            </a:r>
            <a:r>
              <a:rPr lang="es-ES" sz="2600" dirty="0" smtClean="0">
                <a:latin typeface="Arial Black" pitchFamily="34" charset="0"/>
                <a:ea typeface="Times New Roman"/>
                <a:cs typeface="Calibri"/>
              </a:rPr>
              <a:t>un club </a:t>
            </a:r>
            <a:r>
              <a:rPr lang="es-ES" sz="2600" dirty="0">
                <a:latin typeface="Arial Black" pitchFamily="34" charset="0"/>
                <a:ea typeface="Times New Roman"/>
                <a:cs typeface="Calibri"/>
              </a:rPr>
              <a:t>de cada </a:t>
            </a:r>
            <a:r>
              <a:rPr lang="es-ES" sz="2600" dirty="0" smtClean="0">
                <a:latin typeface="Arial Black" pitchFamily="34" charset="0"/>
                <a:ea typeface="Times New Roman"/>
                <a:cs typeface="Calibri"/>
              </a:rPr>
              <a:t>región o distrito sencillo. </a:t>
            </a:r>
            <a:r>
              <a:rPr lang="es-ES" sz="2600" dirty="0">
                <a:latin typeface="Arial Black" pitchFamily="34" charset="0"/>
                <a:ea typeface="Times New Roman"/>
                <a:cs typeface="Calibri"/>
              </a:rPr>
              <a:t>Con el fin de capacitar y preparar a dos o tres leones para que sirvan como multiplicadores de la correcta implementación de las herramientas, y de esta manera hacer que cada día más clubes de leones puedan iniciar de </a:t>
            </a:r>
            <a:r>
              <a:rPr lang="es-ES" sz="2600" dirty="0" smtClean="0">
                <a:latin typeface="Arial Black" pitchFamily="34" charset="0"/>
                <a:ea typeface="Times New Roman"/>
                <a:cs typeface="Calibri"/>
              </a:rPr>
              <a:t>verdad, </a:t>
            </a:r>
            <a:r>
              <a:rPr lang="es-ES" sz="2600" dirty="0">
                <a:latin typeface="Arial Black" pitchFamily="34" charset="0"/>
                <a:ea typeface="Times New Roman"/>
                <a:cs typeface="Calibri"/>
              </a:rPr>
              <a:t>el Proceso Club Excelente.</a:t>
            </a:r>
            <a:endParaRPr lang="es-CO" sz="2600" dirty="0"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2004708"/>
            <a:ext cx="439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" sz="2800" b="1" dirty="0">
                <a:latin typeface="Arial Black" pitchFamily="34" charset="0"/>
                <a:ea typeface="Times New Roman"/>
                <a:cs typeface="Calibri"/>
              </a:rPr>
              <a:t>QUE SE DEBE HACER</a:t>
            </a:r>
            <a:endParaRPr lang="es-CO" sz="2800" b="1" dirty="0"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811" y="2780928"/>
            <a:ext cx="90971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800" dirty="0">
                <a:latin typeface="Arial Black" pitchFamily="34" charset="0"/>
                <a:ea typeface="Times New Roman"/>
                <a:cs typeface="Calibri"/>
              </a:rPr>
              <a:t>I</a:t>
            </a:r>
            <a:r>
              <a:rPr lang="es-ES" sz="2800" dirty="0" smtClean="0">
                <a:latin typeface="Arial Black" pitchFamily="34" charset="0"/>
                <a:ea typeface="Times New Roman"/>
                <a:cs typeface="Calibri"/>
              </a:rPr>
              <a:t>dentificar y escoger un club de una nomina de entre 15 y 20 socios, que acepte servir de  club laboratorio para que con ellos se realice e implemente de manera practica las herramientas, y de una se capacite a las dos o tres personas.  </a:t>
            </a:r>
            <a:endParaRPr lang="es-CO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9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2564904"/>
            <a:ext cx="9108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Arial Black" pitchFamily="34" charset="0"/>
              </a:rPr>
              <a:t>IMPLEMENTEMOS DE MANERA EFICIENTE Y EFICAZ, LAS HERRAMIENTAS QUE LCI RECOMIENDA PARA EL FORTALECIMIENTO Y CRECIMIENTO DE NUESTROS CLUBES DE LEONES, Y LA PROYECCION DEL LIDERAZGO DE NUESTROS SOCIOS</a:t>
            </a:r>
            <a:endParaRPr lang="es-CO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196" y="2564904"/>
            <a:ext cx="9108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latin typeface="Arial Black" pitchFamily="34" charset="0"/>
              </a:rPr>
              <a:t>COMPAÑEROS </a:t>
            </a:r>
          </a:p>
          <a:p>
            <a:pPr algn="ctr"/>
            <a:r>
              <a:rPr lang="es-CO" sz="4400" b="1" dirty="0" smtClean="0">
                <a:latin typeface="Arial Black" pitchFamily="34" charset="0"/>
              </a:rPr>
              <a:t>LEONES</a:t>
            </a:r>
          </a:p>
          <a:p>
            <a:pPr algn="ctr"/>
            <a:endParaRPr lang="es-CO" sz="4400" b="1" dirty="0" smtClean="0">
              <a:latin typeface="Arial Black" pitchFamily="34" charset="0"/>
            </a:endParaRPr>
          </a:p>
          <a:p>
            <a:pPr algn="ctr"/>
            <a:r>
              <a:rPr lang="es-CO" sz="4400" b="1" dirty="0" smtClean="0">
                <a:latin typeface="Arial Black" pitchFamily="34" charset="0"/>
              </a:rPr>
              <a:t>! BIENVENIDOS </a:t>
            </a:r>
          </a:p>
          <a:p>
            <a:pPr algn="ctr"/>
            <a:r>
              <a:rPr lang="es-CO" sz="4400" b="1" dirty="0" smtClean="0">
                <a:latin typeface="Arial Black" pitchFamily="34" charset="0"/>
              </a:rPr>
              <a:t>A LA EXCELENCIA ¡</a:t>
            </a:r>
            <a:endParaRPr lang="es-CO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34280" y="2348880"/>
            <a:ext cx="91086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itchFamily="34" charset="0"/>
              </a:rPr>
              <a:t>EJERCIENDO EL SERVICIO CON EFICIENCIA Y EFICACIA</a:t>
            </a:r>
          </a:p>
          <a:p>
            <a:pPr algn="ctr"/>
            <a:endParaRPr lang="es-CO" sz="3600" dirty="0" smtClean="0">
              <a:latin typeface="Arial Black" pitchFamily="34" charset="0"/>
            </a:endParaRPr>
          </a:p>
          <a:p>
            <a:pPr algn="ctr"/>
            <a:r>
              <a:rPr lang="es-CO" sz="3600" dirty="0">
                <a:latin typeface="Arial Black" pitchFamily="34" charset="0"/>
              </a:rPr>
              <a:t>PDG ALVARO DUARTE MANTILLA</a:t>
            </a:r>
          </a:p>
          <a:p>
            <a:pPr algn="ctr"/>
            <a:endParaRPr lang="es-CO" sz="2000" dirty="0" smtClean="0">
              <a:latin typeface="Arial Black" pitchFamily="34" charset="0"/>
            </a:endParaRPr>
          </a:p>
          <a:p>
            <a:pPr algn="ctr"/>
            <a:r>
              <a:rPr lang="es-CO" sz="2400" dirty="0" smtClean="0">
                <a:latin typeface="Arial Black" pitchFamily="34" charset="0"/>
              </a:rPr>
              <a:t>CANDIDATO A PRESIDENTE </a:t>
            </a:r>
          </a:p>
          <a:p>
            <a:pPr algn="ctr"/>
            <a:r>
              <a:rPr lang="es-CO" sz="2400" dirty="0" smtClean="0">
                <a:latin typeface="Arial Black" pitchFamily="34" charset="0"/>
              </a:rPr>
              <a:t>DEL CONSEJO DE GOBERNADORES </a:t>
            </a:r>
          </a:p>
          <a:p>
            <a:pPr algn="ctr"/>
            <a:r>
              <a:rPr lang="es-CO" sz="2400" dirty="0" smtClean="0">
                <a:latin typeface="Arial Black" pitchFamily="34" charset="0"/>
              </a:rPr>
              <a:t>DISTRITO MULTIPL F DE COLOMBIA </a:t>
            </a:r>
          </a:p>
          <a:p>
            <a:pPr algn="ctr"/>
            <a:r>
              <a:rPr lang="es-CO" sz="2400" dirty="0" smtClean="0">
                <a:latin typeface="Arial Black" pitchFamily="34" charset="0"/>
              </a:rPr>
              <a:t>PERIODO 2015-2016</a:t>
            </a:r>
          </a:p>
          <a:p>
            <a:pPr algn="ctr"/>
            <a:endParaRPr lang="es-CO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2348880"/>
            <a:ext cx="9108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solidFill>
                  <a:prstClr val="black"/>
                </a:solidFill>
                <a:latin typeface="Arial Black" pitchFamily="34" charset="0"/>
              </a:rPr>
              <a:t>CALIFIQUEMOS NUESTROS CLUBES PARA DAR PASOS ACERTADOS DENTRO DEL PROCESO CLUB EXCELENTE</a:t>
            </a:r>
            <a:endParaRPr lang="es-CO" sz="4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2136339"/>
            <a:ext cx="91086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latin typeface="Arial Black" pitchFamily="34" charset="0"/>
              </a:rPr>
              <a:t>IMPORTANCIA DE LA HERRAMIENTA COMO CALIFICA SU CLUB Y LA IMPERIOSA NECESIDAD DE QUE LCI, LOS DISTRITOS </a:t>
            </a:r>
            <a:r>
              <a:rPr lang="es-CO" sz="2600" dirty="0" smtClean="0">
                <a:latin typeface="Arial Black" pitchFamily="34" charset="0"/>
              </a:rPr>
              <a:t>MULTIPLES, LOS </a:t>
            </a:r>
            <a:r>
              <a:rPr lang="es-CO" sz="2600" dirty="0">
                <a:latin typeface="Arial Black" pitchFamily="34" charset="0"/>
              </a:rPr>
              <a:t>DISTRITOS </a:t>
            </a:r>
            <a:r>
              <a:rPr lang="es-CO" sz="2600" dirty="0" smtClean="0">
                <a:latin typeface="Arial Black" pitchFamily="34" charset="0"/>
              </a:rPr>
              <a:t>SENCILLOS, Y LOS CLUBES SE CONCIENTICEN DE LAS VENTAJAS DE LA EVALUACION; Y  </a:t>
            </a:r>
            <a:r>
              <a:rPr lang="es-CO" sz="2600" dirty="0">
                <a:latin typeface="Arial Black" pitchFamily="34" charset="0"/>
              </a:rPr>
              <a:t>DESTINEN RECURSOS PARA QUE UN ESPECIALISTA EN LA IMPLEMENTACION DE ESTA HERRAMIENTA, ASESORE A LOS CLUBES EN LA APLICACIÓN DE ESTA HERRAMIENTA SIN LA CUAL ES MUY DIFICIL QUE EL P.C.E. PUEDA AVANZAR</a:t>
            </a:r>
          </a:p>
        </p:txBody>
      </p:sp>
    </p:spTree>
    <p:extLst>
      <p:ext uri="{BB962C8B-B14F-4D97-AF65-F5344CB8AC3E}">
        <p14:creationId xmlns:p14="http://schemas.microsoft.com/office/powerpoint/2010/main" val="5649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B519B"/>
                </a:solidFill>
                <a:ea typeface="Helvetica"/>
                <a:cs typeface="Helvetica"/>
                <a:sym typeface="Helvetica"/>
              </a:rPr>
              <a:t>CARACTERÍSTICAS DE UN CLUB EXCELENTE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indent="-514350">
              <a:buFontTx/>
              <a:buAutoNum type="arabicPeriod"/>
            </a:pPr>
            <a:r>
              <a:rPr lang="en-US" sz="3200" dirty="0" smtClean="0">
                <a:solidFill>
                  <a:srgbClr val="4D494B"/>
                </a:solidFill>
                <a:ea typeface="Helvetica"/>
                <a:cs typeface="Helvetica"/>
                <a:sym typeface="Helvetica"/>
              </a:rPr>
              <a:t>DISPUESTO AL SERVICIO</a:t>
            </a:r>
          </a:p>
          <a:p>
            <a:pPr marL="628650" indent="-514350">
              <a:buFontTx/>
              <a:buAutoNum type="arabicPeriod"/>
            </a:pPr>
            <a:r>
              <a:rPr lang="en-US" sz="3200" dirty="0" smtClean="0">
                <a:solidFill>
                  <a:srgbClr val="4D494B"/>
                </a:solidFill>
                <a:ea typeface="Helvetica"/>
                <a:cs typeface="Helvetica"/>
                <a:sym typeface="Helvetica"/>
              </a:rPr>
              <a:t>BUENA COMUNICACIÓN</a:t>
            </a:r>
          </a:p>
          <a:p>
            <a:pPr marL="628650" indent="-514350">
              <a:buFontTx/>
              <a:buAutoNum type="arabicPeriod"/>
            </a:pPr>
            <a:r>
              <a:rPr lang="en-US" sz="3200" dirty="0" smtClean="0">
                <a:solidFill>
                  <a:srgbClr val="4D494B"/>
                </a:solidFill>
                <a:ea typeface="Helvetica"/>
                <a:cs typeface="Helvetica"/>
                <a:sym typeface="Helvetica"/>
              </a:rPr>
              <a:t>PROGRAMA FUERTE DE AUMENTO DE SOCIOS</a:t>
            </a:r>
          </a:p>
          <a:p>
            <a:pPr marL="628650" indent="-514350">
              <a:buFontTx/>
              <a:buAutoNum type="arabicPeriod"/>
            </a:pPr>
            <a:r>
              <a:rPr lang="en-US" sz="3200" dirty="0" smtClean="0">
                <a:solidFill>
                  <a:srgbClr val="4D494B"/>
                </a:solidFill>
                <a:ea typeface="Helvetica"/>
                <a:cs typeface="Helvetica"/>
                <a:sym typeface="Helvetica"/>
              </a:rPr>
              <a:t>RETENCIÓN DE SOCIOS</a:t>
            </a:r>
          </a:p>
          <a:p>
            <a:pPr marL="628650" indent="-514350">
              <a:buFontTx/>
              <a:buAutoNum type="arabicPeriod"/>
            </a:pPr>
            <a:r>
              <a:rPr lang="en-US" sz="3200" dirty="0" smtClean="0">
                <a:solidFill>
                  <a:srgbClr val="4D494B"/>
                </a:solidFill>
                <a:ea typeface="Helvetica"/>
                <a:cs typeface="Helvetica"/>
                <a:sym typeface="Helvetica"/>
              </a:rPr>
              <a:t>LIDERATO Y OPERACIONES DE CLUB EFICACES</a:t>
            </a:r>
          </a:p>
        </p:txBody>
      </p:sp>
    </p:spTree>
    <p:extLst>
      <p:ext uri="{BB962C8B-B14F-4D97-AF65-F5344CB8AC3E}">
        <p14:creationId xmlns:p14="http://schemas.microsoft.com/office/powerpoint/2010/main" val="38830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22048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 Black" pitchFamily="34" charset="0"/>
              </a:rPr>
              <a:t>PREGUNTAS </a:t>
            </a:r>
            <a:r>
              <a:rPr lang="es-ES" sz="2800" b="1" dirty="0">
                <a:latin typeface="Arial Black" pitchFamily="34" charset="0"/>
              </a:rPr>
              <a:t>DE SENSIBILIZACIÓN</a:t>
            </a:r>
            <a:endParaRPr lang="es-CO" sz="2800" dirty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960982"/>
            <a:ext cx="9108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 Black" pitchFamily="34" charset="0"/>
              </a:rPr>
              <a:t>BENEFICIOS </a:t>
            </a:r>
            <a:r>
              <a:rPr lang="es-ES" sz="2800" b="1" dirty="0">
                <a:latin typeface="Arial Black" pitchFamily="34" charset="0"/>
              </a:rPr>
              <a:t>DE LA APLICACIÓN </a:t>
            </a:r>
            <a:r>
              <a:rPr lang="es-ES" sz="2800" b="1" dirty="0" smtClean="0">
                <a:latin typeface="Arial Black" pitchFamily="34" charset="0"/>
              </a:rPr>
              <a:t>DE</a:t>
            </a:r>
            <a:r>
              <a:rPr lang="es-CO" sz="2800" dirty="0">
                <a:latin typeface="Arial Black" pitchFamily="34" charset="0"/>
              </a:rPr>
              <a:t> </a:t>
            </a:r>
            <a:r>
              <a:rPr lang="es-ES" sz="2800" b="1" dirty="0" smtClean="0">
                <a:latin typeface="Arial Black" pitchFamily="34" charset="0"/>
              </a:rPr>
              <a:t>LAS </a:t>
            </a:r>
            <a:r>
              <a:rPr lang="es-ES" sz="2800" b="1" dirty="0">
                <a:latin typeface="Arial Black" pitchFamily="34" charset="0"/>
              </a:rPr>
              <a:t>DOS HERRAMIENTAS ANTES MENSIONADAS</a:t>
            </a:r>
            <a:r>
              <a:rPr lang="es-ES" b="1" dirty="0"/>
              <a:t>.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4066686"/>
            <a:ext cx="9108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>
                <a:latin typeface="Arial Black" pitchFamily="34" charset="0"/>
              </a:rPr>
              <a:t>RAZONES POR LA QUE LOS CLUBES NO IMPLEMENTAN Ó NO APLICAN EN FORMA DEBIDA LAS </a:t>
            </a:r>
            <a:r>
              <a:rPr lang="es-ES" sz="2800" dirty="0" smtClean="0">
                <a:latin typeface="Arial Black" pitchFamily="34" charset="0"/>
              </a:rPr>
              <a:t>HERRAMIENTAS</a:t>
            </a:r>
            <a:r>
              <a:rPr lang="es-CO" sz="2800" dirty="0">
                <a:latin typeface="Arial Black" pitchFamily="34" charset="0"/>
              </a:rPr>
              <a:t> </a:t>
            </a:r>
            <a:r>
              <a:rPr lang="es-ES" sz="2800" dirty="0" smtClean="0">
                <a:latin typeface="Arial Black" pitchFamily="34" charset="0"/>
              </a:rPr>
              <a:t>PROPUESTAS </a:t>
            </a:r>
            <a:r>
              <a:rPr lang="es-ES" sz="2800" dirty="0">
                <a:latin typeface="Arial Black" pitchFamily="34" charset="0"/>
              </a:rPr>
              <a:t>POR L.C.I.</a:t>
            </a:r>
            <a:endParaRPr lang="es-CO" sz="28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165304"/>
            <a:ext cx="910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latin typeface="Arial Black" pitchFamily="34" charset="0"/>
              </a:rPr>
              <a:t>QUE SE DEBE HACER</a:t>
            </a:r>
            <a:endParaRPr lang="es-CO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" y="-925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22048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 Black" pitchFamily="34" charset="0"/>
              </a:rPr>
              <a:t>PREGUNTAS </a:t>
            </a:r>
            <a:r>
              <a:rPr lang="es-ES" sz="2800" b="1" dirty="0">
                <a:latin typeface="Arial Black" pitchFamily="34" charset="0"/>
              </a:rPr>
              <a:t>DE SENSIBILIZACIÓN</a:t>
            </a:r>
            <a:endParaRPr lang="es-CO" sz="2800" dirty="0">
              <a:latin typeface="Arial Black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2728084"/>
            <a:ext cx="9108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Black" pitchFamily="34" charset="0"/>
              </a:rPr>
              <a:t>¿ CUANTOS </a:t>
            </a:r>
            <a:r>
              <a:rPr lang="es-ES" sz="2400" dirty="0">
                <a:latin typeface="Arial Black" pitchFamily="34" charset="0"/>
              </a:rPr>
              <a:t>CLUBES DEL DISTRITO SENCILLO O DEL DISTRITO MULTIPLE HAN INICIADO EL P.C.E.?</a:t>
            </a:r>
            <a:endParaRPr lang="es-CO" sz="2400" dirty="0"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16768" y="3798332"/>
            <a:ext cx="9108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 Black" pitchFamily="34" charset="0"/>
              </a:rPr>
              <a:t>SUPONGAMOS QUE EN EL MEJOR DE LOS ESCENARIOS, LA RESPUESTA SEA QUE EL 100% DE LOS CLUBES HAN INICIADO EL P.C.E.  ENTONCES </a:t>
            </a:r>
            <a:r>
              <a:rPr lang="es-ES" sz="2400" dirty="0" smtClean="0">
                <a:latin typeface="Arial Black" pitchFamily="34" charset="0"/>
              </a:rPr>
              <a:t>PREGUNTO:  ¿CUANTOS </a:t>
            </a:r>
            <a:r>
              <a:rPr lang="es-ES" sz="2400" dirty="0">
                <a:latin typeface="Arial Black" pitchFamily="34" charset="0"/>
              </a:rPr>
              <a:t>DE ESOS CLUBES HAN </a:t>
            </a:r>
            <a:r>
              <a:rPr lang="es-ES" sz="2400" dirty="0" smtClean="0">
                <a:latin typeface="Arial Black" pitchFamily="34" charset="0"/>
              </a:rPr>
              <a:t>IMPLEMENTADO DE LA MANERA APLICADA COMO </a:t>
            </a:r>
            <a:r>
              <a:rPr lang="es-ES" sz="2400" dirty="0">
                <a:latin typeface="Arial Black" pitchFamily="34" charset="0"/>
              </a:rPr>
              <a:t>INDICA LCI, LA HERRAMIENTA COMO CALIFICA SU CLUB?</a:t>
            </a:r>
            <a:endParaRPr lang="es-CO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2924944"/>
            <a:ext cx="90909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CONSTA </a:t>
            </a:r>
            <a:r>
              <a:rPr lang="es-ES" sz="2000" dirty="0">
                <a:latin typeface="Arial Black" pitchFamily="34" charset="0"/>
              </a:rPr>
              <a:t>DE UN </a:t>
            </a:r>
            <a:r>
              <a:rPr lang="es-ES" sz="2000" dirty="0" smtClean="0">
                <a:latin typeface="Arial Black" pitchFamily="34" charset="0"/>
              </a:rPr>
              <a:t>PROCESO QUE </a:t>
            </a:r>
            <a:r>
              <a:rPr lang="es-ES" sz="2000" dirty="0">
                <a:latin typeface="Arial Black" pitchFamily="34" charset="0"/>
              </a:rPr>
              <a:t>VA DESDE LA SENSIBILIZACIÓN DE LA NOMINA DEL CLUB PARA APLICAR LA HERRAMIENTA </a:t>
            </a:r>
            <a:r>
              <a:rPr lang="es-ES" sz="2000" dirty="0" smtClean="0">
                <a:latin typeface="Arial Black" pitchFamily="34" charset="0"/>
              </a:rPr>
              <a:t>A TODOS LOS SOCIOS; </a:t>
            </a:r>
            <a:r>
              <a:rPr lang="es-ES" sz="2000" dirty="0">
                <a:latin typeface="Arial Black" pitchFamily="34" charset="0"/>
              </a:rPr>
              <a:t>PASANDO POR UNA REUNION EXCLUSIVA PARA APLICAR LA HERRAMIENTA, PASO POR PASO, PREGUNTA POR </a:t>
            </a:r>
            <a:r>
              <a:rPr lang="es-ES" sz="2000" dirty="0" smtClean="0">
                <a:latin typeface="Arial Black" pitchFamily="34" charset="0"/>
              </a:rPr>
              <a:t>PREGUNTA</a:t>
            </a:r>
            <a:r>
              <a:rPr lang="es-ES" sz="2000" dirty="0">
                <a:latin typeface="Arial Black" pitchFamily="34" charset="0"/>
              </a:rPr>
              <a:t>, SOCIALIZANDO LAS MISMAS, DISCUTIENDOLAS, ENTENDIENDOLAS; PARA POSTERIORMENTE PASAR EL PROCESO DE TABULACIÓN DE LA </a:t>
            </a:r>
            <a:r>
              <a:rPr lang="es-ES" sz="2000" dirty="0" smtClean="0">
                <a:latin typeface="Arial Black" pitchFamily="34" charset="0"/>
              </a:rPr>
              <a:t>INFORMACION; RADACTAR </a:t>
            </a:r>
            <a:r>
              <a:rPr lang="es-ES" sz="2000" dirty="0">
                <a:latin typeface="Arial Black" pitchFamily="34" charset="0"/>
              </a:rPr>
              <a:t>LOS RESULTADOS Y LOS HALLASGOS </a:t>
            </a:r>
            <a:r>
              <a:rPr lang="es-ES" sz="2000" dirty="0" smtClean="0">
                <a:latin typeface="Arial Black" pitchFamily="34" charset="0"/>
              </a:rPr>
              <a:t>ENCONTRADOS; </a:t>
            </a:r>
            <a:r>
              <a:rPr lang="es-ES" sz="2000" dirty="0">
                <a:latin typeface="Arial Black" pitchFamily="34" charset="0"/>
              </a:rPr>
              <a:t>Y PROCEDER A LA PLENARIA DE SOCIALIZACION DE LOS RESULTADOS PARA DETERMINAR LA RUTA A SEGUIR.</a:t>
            </a:r>
            <a:endParaRPr lang="es-CO" sz="2000" dirty="0">
              <a:latin typeface="Arial Black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430" y="2204864"/>
            <a:ext cx="9069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 Black" pitchFamily="34" charset="0"/>
              </a:rPr>
              <a:t>¿</a:t>
            </a:r>
            <a:r>
              <a:rPr lang="es-CO" sz="2000" b="1" dirty="0" smtClean="0">
                <a:latin typeface="Arial Black" pitchFamily="34" charset="0"/>
              </a:rPr>
              <a:t>CUAL ES LA FORMA APLICADA, CORRECTA Y ACERTADA?</a:t>
            </a:r>
            <a:endParaRPr lang="es-CO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762" y="2530095"/>
            <a:ext cx="9108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 Black" pitchFamily="34" charset="0"/>
              </a:rPr>
              <a:t>LO ANTERIOR SUMADO A UNA HERRAMIENTA QUE A MANERA DE ENCUESTA, FUE DISEÑADA POR EL PDG </a:t>
            </a:r>
            <a:r>
              <a:rPr lang="es-ES" sz="2400" dirty="0" smtClean="0">
                <a:latin typeface="Arial Black" pitchFamily="34" charset="0"/>
              </a:rPr>
              <a:t> </a:t>
            </a:r>
            <a:r>
              <a:rPr lang="es-ES" sz="2400" dirty="0">
                <a:latin typeface="Arial Black" pitchFamily="34" charset="0"/>
              </a:rPr>
              <a:t>ALVARO DUARTE MANTILLA Y QUE SE LLAMA: “DIAGNOSTICO DE ENTRADA”, COMPLEMENTA LA ANTERIOR HERRAMIENTA PUES IDENTIFICA EL INTERES REAL DE CADA UNO DE LOS SOCIOS, Y SU INCLINACION Y/O PREFERENCIA PARA HACER PARTE DE LOS COMITES DE ACTIVIDADES, O LOS COMITES DE RECAUDO DE FONDOS DEL CLUB, O LOS COMITES ADMINISTRATIVOS.</a:t>
            </a:r>
            <a:endParaRPr lang="es-CO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9"/>
            <a:ext cx="9108648" cy="67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31626" y="2136338"/>
            <a:ext cx="9108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 Black" pitchFamily="34" charset="0"/>
              </a:rPr>
              <a:t>BENEFICIOS DE LA APLICACIÓN </a:t>
            </a:r>
            <a:r>
              <a:rPr lang="es-ES" sz="2400" b="1" dirty="0" smtClean="0">
                <a:latin typeface="Arial Black" pitchFamily="34" charset="0"/>
              </a:rPr>
              <a:t>DE</a:t>
            </a:r>
            <a:r>
              <a:rPr lang="es-CO" sz="2400" dirty="0">
                <a:latin typeface="Arial Black" pitchFamily="34" charset="0"/>
              </a:rPr>
              <a:t> </a:t>
            </a:r>
            <a:r>
              <a:rPr lang="es-ES" sz="2400" b="1" dirty="0" smtClean="0">
                <a:latin typeface="Arial Black" pitchFamily="34" charset="0"/>
              </a:rPr>
              <a:t>LAS </a:t>
            </a:r>
            <a:r>
              <a:rPr lang="es-ES" sz="2400" b="1" dirty="0">
                <a:latin typeface="Arial Black" pitchFamily="34" charset="0"/>
              </a:rPr>
              <a:t>DOS HERRAMIENTAS ANTES MENSIONADAS</a:t>
            </a:r>
            <a:r>
              <a:rPr lang="es-ES" b="1" dirty="0"/>
              <a:t>.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0" y="2938955"/>
            <a:ext cx="3779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1)Hace que  </a:t>
            </a:r>
            <a:r>
              <a:rPr lang="es-ES" sz="2000" dirty="0">
                <a:solidFill>
                  <a:srgbClr val="FF0000"/>
                </a:solidFill>
                <a:latin typeface="Arial Black" pitchFamily="34" charset="0"/>
              </a:rPr>
              <a:t>club </a:t>
            </a:r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entienda </a:t>
            </a:r>
            <a:r>
              <a:rPr lang="es-ES" sz="2000" dirty="0">
                <a:solidFill>
                  <a:srgbClr val="FF0000"/>
                </a:solidFill>
                <a:latin typeface="Arial Black" pitchFamily="34" charset="0"/>
              </a:rPr>
              <a:t>la importancia del trabajo en equipo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08090" y="3092843"/>
            <a:ext cx="536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0070C0"/>
                </a:solidFill>
                <a:latin typeface="Arial Black" pitchFamily="34" charset="0"/>
              </a:rPr>
              <a:t>2)Descubre áreas de trabajo </a:t>
            </a:r>
            <a:r>
              <a:rPr lang="es-ES" sz="2000" dirty="0">
                <a:solidFill>
                  <a:srgbClr val="0070C0"/>
                </a:solidFill>
                <a:latin typeface="Arial Black" pitchFamily="34" charset="0"/>
              </a:rPr>
              <a:t>inexploradas</a:t>
            </a:r>
            <a:endParaRPr lang="es-CO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079769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00B050"/>
                </a:solidFill>
                <a:latin typeface="Arial Black" pitchFamily="34" charset="0"/>
              </a:rPr>
              <a:t>3)Determinó </a:t>
            </a:r>
            <a:r>
              <a:rPr lang="es-ES" sz="2000" dirty="0">
                <a:solidFill>
                  <a:srgbClr val="00B050"/>
                </a:solidFill>
                <a:latin typeface="Arial Black" pitchFamily="34" charset="0"/>
              </a:rPr>
              <a:t>debilidades del club a nivel </a:t>
            </a:r>
            <a:r>
              <a:rPr lang="es-ES" sz="2000" dirty="0" smtClean="0">
                <a:solidFill>
                  <a:srgbClr val="00B050"/>
                </a:solidFill>
                <a:latin typeface="Arial Black" pitchFamily="34" charset="0"/>
              </a:rPr>
              <a:t>organizacional, permitiendo tomar las medidas para enfrentar las mismas</a:t>
            </a:r>
            <a:endParaRPr lang="es-CO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54324" y="3946928"/>
            <a:ext cx="4522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4)Pone </a:t>
            </a:r>
            <a:r>
              <a:rPr lang="es-ES" sz="2000" dirty="0">
                <a:solidFill>
                  <a:srgbClr val="FF0000"/>
                </a:solidFill>
                <a:latin typeface="Arial Black" pitchFamily="34" charset="0"/>
              </a:rPr>
              <a:t>al descubierto las razones que </a:t>
            </a:r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pueden </a:t>
            </a:r>
            <a:r>
              <a:rPr lang="es-ES" sz="2000" dirty="0">
                <a:solidFill>
                  <a:srgbClr val="FF0000"/>
                </a:solidFill>
                <a:latin typeface="Arial Black" pitchFamily="34" charset="0"/>
              </a:rPr>
              <a:t>hacer que las relaciones interpersonales </a:t>
            </a:r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estén </a:t>
            </a:r>
            <a:r>
              <a:rPr lang="es-ES" sz="2000" dirty="0">
                <a:solidFill>
                  <a:srgbClr val="FF0000"/>
                </a:solidFill>
                <a:latin typeface="Arial Black" pitchFamily="34" charset="0"/>
              </a:rPr>
              <a:t>afectando el desempeño del club como equipo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5741302"/>
            <a:ext cx="7164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70C0"/>
                </a:solidFill>
                <a:latin typeface="Arial Black" pitchFamily="34" charset="0"/>
              </a:rPr>
              <a:t>5)Entera </a:t>
            </a:r>
            <a:r>
              <a:rPr lang="es-ES" dirty="0">
                <a:solidFill>
                  <a:srgbClr val="0070C0"/>
                </a:solidFill>
                <a:latin typeface="Arial Black" pitchFamily="34" charset="0"/>
              </a:rPr>
              <a:t>a los socios acerca de que es lo que el club como un todo debe enfrentar </a:t>
            </a:r>
            <a:r>
              <a:rPr lang="es-ES" sz="2000" dirty="0">
                <a:solidFill>
                  <a:srgbClr val="0070C0"/>
                </a:solidFill>
                <a:latin typeface="Arial Black" pitchFamily="34" charset="0"/>
              </a:rPr>
              <a:t>para</a:t>
            </a:r>
            <a:r>
              <a:rPr lang="es-ES" dirty="0">
                <a:solidFill>
                  <a:srgbClr val="0070C0"/>
                </a:solidFill>
                <a:latin typeface="Arial Black" pitchFamily="34" charset="0"/>
              </a:rPr>
              <a:t> emprender el camino hacia UN CLUB EXCELENTE</a:t>
            </a:r>
            <a:endParaRPr lang="es-CO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">
      <a:dk1>
        <a:srgbClr val="4D494B"/>
      </a:dk1>
      <a:lt1>
        <a:srgbClr val="FFFFFF"/>
      </a:lt1>
      <a:dk2>
        <a:srgbClr val="0B519B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03D3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864</Words>
  <Application>Microsoft Office PowerPoint</Application>
  <PresentationFormat>Presentación en pantalla (4:3)</PresentationFormat>
  <Paragraphs>85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Custom Design</vt:lpstr>
      <vt:lpstr>Presentación de PowerPoint</vt:lpstr>
      <vt:lpstr>Presentación de PowerPoint</vt:lpstr>
      <vt:lpstr>Presentación de PowerPoint</vt:lpstr>
      <vt:lpstr>CARACTERÍSTICAS DE UN CLUB EXCELENTE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DEYBER</dc:creator>
  <cp:lastModifiedBy>Fernando</cp:lastModifiedBy>
  <cp:revision>60</cp:revision>
  <dcterms:created xsi:type="dcterms:W3CDTF">2012-08-02T23:18:16Z</dcterms:created>
  <dcterms:modified xsi:type="dcterms:W3CDTF">2014-10-31T22:56:21Z</dcterms:modified>
</cp:coreProperties>
</file>