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BCBEAE0A-2411-4C9C-B56A-A3D18A3DE93A}" type="datetimeFigureOut">
              <a:rPr lang="es-CO" smtClean="0"/>
              <a:t>22/07/2012</a:t>
            </a:fld>
            <a:endParaRPr lang="es-CO"/>
          </a:p>
        </p:txBody>
      </p:sp>
      <p:sp>
        <p:nvSpPr>
          <p:cNvPr id="8" name="Slide Number Placeholder 7"/>
          <p:cNvSpPr>
            <a:spLocks noGrp="1"/>
          </p:cNvSpPr>
          <p:nvPr>
            <p:ph type="sldNum" sz="quarter" idx="11"/>
          </p:nvPr>
        </p:nvSpPr>
        <p:spPr/>
        <p:txBody>
          <a:bodyPr/>
          <a:lstStyle/>
          <a:p>
            <a:fld id="{2369905D-2892-4BEA-B994-BD907DF697B3}" type="slidenum">
              <a:rPr lang="es-CO" smtClean="0"/>
              <a:t>‹Nº›</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CBEAE0A-2411-4C9C-B56A-A3D18A3DE93A}" type="datetimeFigureOut">
              <a:rPr lang="es-CO" smtClean="0"/>
              <a:t>22/07/2012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CBEAE0A-2411-4C9C-B56A-A3D18A3DE93A}" type="datetimeFigureOut">
              <a:rPr lang="es-CO" smtClean="0"/>
              <a:t>22/07/2012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BCBEAE0A-2411-4C9C-B56A-A3D18A3DE93A}" type="datetimeFigureOut">
              <a:rPr lang="es-CO" smtClean="0"/>
              <a:t>22/07/2012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CBEAE0A-2411-4C9C-B56A-A3D18A3DE93A}" type="datetimeFigureOut">
              <a:rPr lang="es-CO" smtClean="0"/>
              <a:t>22/07/2012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369905D-2892-4BEA-B994-BD907DF697B3}" type="slidenum">
              <a:rPr lang="es-CO" smtClean="0"/>
              <a:t>‹Nº›</a:t>
            </a:fld>
            <a:endParaRPr lang="es-C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BCBEAE0A-2411-4C9C-B56A-A3D18A3DE93A}" type="datetimeFigureOut">
              <a:rPr lang="es-CO" smtClean="0"/>
              <a:t>22/07/2012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369905D-2892-4BEA-B994-BD907DF697B3}" type="slidenum">
              <a:rPr lang="es-CO" smtClean="0"/>
              <a:t>‹Nº›</a:t>
            </a:fld>
            <a:endParaRPr lang="es-CO"/>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CBEAE0A-2411-4C9C-B56A-A3D18A3DE93A}" type="datetimeFigureOut">
              <a:rPr lang="es-CO" smtClean="0"/>
              <a:t>22/07/2012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369905D-2892-4BEA-B994-BD907DF697B3}" type="slidenum">
              <a:rPr lang="es-CO" smtClean="0"/>
              <a:t>‹Nº›</a:t>
            </a:fld>
            <a:endParaRPr lang="es-CO"/>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CBEAE0A-2411-4C9C-B56A-A3D18A3DE93A}" type="datetimeFigureOut">
              <a:rPr lang="es-CO" smtClean="0"/>
              <a:t>22/07/2012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EAE0A-2411-4C9C-B56A-A3D18A3DE93A}" type="datetimeFigureOut">
              <a:rPr lang="es-CO" smtClean="0"/>
              <a:t>22/07/2012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BEAE0A-2411-4C9C-B56A-A3D18A3DE93A}" type="datetimeFigureOut">
              <a:rPr lang="es-CO" smtClean="0"/>
              <a:t>22/07/2012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CBEAE0A-2411-4C9C-B56A-A3D18A3DE93A}" type="datetimeFigureOut">
              <a:rPr lang="es-CO" smtClean="0"/>
              <a:t>22/07/2012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369905D-2892-4BEA-B994-BD907DF697B3}"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BEAE0A-2411-4C9C-B56A-A3D18A3DE93A}" type="datetimeFigureOut">
              <a:rPr lang="es-CO" smtClean="0"/>
              <a:t>22/07/2012</a:t>
            </a:fld>
            <a:endParaRPr lang="es-C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C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369905D-2892-4BEA-B994-BD907DF697B3}" type="slidenum">
              <a:rPr lang="es-CO" smtClean="0"/>
              <a:t>‹Nº›</a:t>
            </a:fld>
            <a:endParaRPr lang="es-C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09601"/>
            <a:ext cx="7486600" cy="1235223"/>
          </a:xfrm>
        </p:spPr>
        <p:txBody>
          <a:bodyPr/>
          <a:lstStyle/>
          <a:p>
            <a:r>
              <a:rPr lang="es-ES" sz="3200" dirty="0" smtClean="0"/>
              <a:t>ESTATUTO  DEL FORO  LEONISTICO DE AMERICA LATINA Y DEL CARIBE</a:t>
            </a:r>
            <a:endParaRPr lang="es-CO" sz="3200" dirty="0"/>
          </a:p>
        </p:txBody>
      </p:sp>
      <p:sp>
        <p:nvSpPr>
          <p:cNvPr id="3" name="2 Subtítulo"/>
          <p:cNvSpPr>
            <a:spLocks noGrp="1"/>
          </p:cNvSpPr>
          <p:nvPr>
            <p:ph type="subTitle" idx="1"/>
          </p:nvPr>
        </p:nvSpPr>
        <p:spPr>
          <a:xfrm>
            <a:off x="971600" y="2492896"/>
            <a:ext cx="3600400" cy="3672408"/>
          </a:xfrm>
        </p:spPr>
        <p:txBody>
          <a:bodyPr/>
          <a:lstStyle/>
          <a:p>
            <a:endParaRPr lang="es-CO" dirty="0"/>
          </a:p>
        </p:txBody>
      </p:sp>
      <p:sp>
        <p:nvSpPr>
          <p:cNvPr id="5" name="4 CuadroTexto"/>
          <p:cNvSpPr txBox="1"/>
          <p:nvPr/>
        </p:nvSpPr>
        <p:spPr>
          <a:xfrm>
            <a:off x="4860032" y="2132856"/>
            <a:ext cx="3888432" cy="3847207"/>
          </a:xfrm>
          <a:prstGeom prst="rect">
            <a:avLst/>
          </a:prstGeom>
          <a:solidFill>
            <a:srgbClr val="FFFF00"/>
          </a:solidFill>
        </p:spPr>
        <p:txBody>
          <a:bodyPr wrap="square" rtlCol="0">
            <a:spAutoFit/>
          </a:bodyPr>
          <a:lstStyle/>
          <a:p>
            <a:r>
              <a:rPr lang="es-ES" sz="3200" dirty="0" smtClean="0"/>
              <a:t>Art</a:t>
            </a:r>
            <a:r>
              <a:rPr lang="es-ES" sz="3200" dirty="0" smtClean="0"/>
              <a:t>. 1  </a:t>
            </a:r>
            <a:r>
              <a:rPr lang="es-ES" sz="3600" dirty="0" smtClean="0"/>
              <a:t>Cuya </a:t>
            </a:r>
            <a:r>
              <a:rPr lang="es-ES" sz="3200" dirty="0" smtClean="0"/>
              <a:t>denominación</a:t>
            </a:r>
          </a:p>
          <a:p>
            <a:endParaRPr lang="es-ES" sz="3200" dirty="0" smtClean="0"/>
          </a:p>
          <a:p>
            <a:pPr algn="ctr"/>
            <a:endParaRPr lang="es-ES" sz="3600" dirty="0" smtClean="0"/>
          </a:p>
          <a:p>
            <a:pPr algn="ctr"/>
            <a:endParaRPr lang="es-ES" sz="3600" dirty="0"/>
          </a:p>
          <a:p>
            <a:pPr algn="ctr"/>
            <a:r>
              <a:rPr lang="es-ES" sz="3600" dirty="0" smtClean="0"/>
              <a:t>queda </a:t>
            </a:r>
            <a:r>
              <a:rPr lang="es-ES" sz="3600" dirty="0" smtClean="0"/>
              <a:t>oficializada</a:t>
            </a:r>
          </a:p>
          <a:p>
            <a:r>
              <a:rPr lang="es-ES" sz="3600" dirty="0" smtClean="0"/>
              <a:t>Con este estatuto. </a:t>
            </a:r>
            <a:endParaRPr lang="es-CO" sz="3600" dirty="0"/>
          </a:p>
        </p:txBody>
      </p:sp>
      <p:pic>
        <p:nvPicPr>
          <p:cNvPr id="6" name="5 Imagen" descr="logo_folac_oficial"/>
          <p:cNvPicPr/>
          <p:nvPr/>
        </p:nvPicPr>
        <p:blipFill>
          <a:blip r:embed="rId2">
            <a:extLst>
              <a:ext uri="{28A0092B-C50C-407E-A947-70E740481C1C}">
                <a14:useLocalDpi xmlns:a14="http://schemas.microsoft.com/office/drawing/2010/main" val="0"/>
              </a:ext>
            </a:extLst>
          </a:blip>
          <a:srcRect/>
          <a:stretch>
            <a:fillRect/>
          </a:stretch>
        </p:blipFill>
        <p:spPr bwMode="auto">
          <a:xfrm>
            <a:off x="611560" y="2420888"/>
            <a:ext cx="3960440" cy="3744416"/>
          </a:xfrm>
          <a:prstGeom prst="rect">
            <a:avLst/>
          </a:prstGeom>
          <a:noFill/>
          <a:ln>
            <a:noFill/>
          </a:ln>
        </p:spPr>
      </p:pic>
      <p:sp>
        <p:nvSpPr>
          <p:cNvPr id="7" name="6 Rectángulo"/>
          <p:cNvSpPr/>
          <p:nvPr/>
        </p:nvSpPr>
        <p:spPr>
          <a:xfrm>
            <a:off x="4860032" y="3429001"/>
            <a:ext cx="3816424"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FORO  LEONÍSTICO</a:t>
            </a:r>
          </a:p>
          <a:p>
            <a:pPr algn="ct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  AMERICA  LATINA Y  DEL  CARIBE</a:t>
            </a:r>
            <a:endParaRPr lang="es-E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954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147248" cy="5793507"/>
          </a:xfrm>
        </p:spPr>
        <p:txBody>
          <a:bodyPr>
            <a:noAutofit/>
          </a:bodyPr>
          <a:lstStyle/>
          <a:p>
            <a:r>
              <a:rPr lang="es-CO" sz="1800" b="1" dirty="0"/>
              <a:t>Distritos Múltiples: “LA, LB, LC y LD” Brasil.</a:t>
            </a:r>
          </a:p>
          <a:p>
            <a:r>
              <a:rPr lang="es-CO" sz="1800" b="1" dirty="0"/>
              <a:t>Distrito Múltiple: “M” Paraguay.</a:t>
            </a:r>
          </a:p>
          <a:p>
            <a:r>
              <a:rPr lang="es-CO" sz="1800" b="1" dirty="0"/>
              <a:t>Distrito Múltiple: “O” Argentina.</a:t>
            </a:r>
          </a:p>
          <a:p>
            <a:r>
              <a:rPr lang="es-CO" sz="1800" b="1" dirty="0"/>
              <a:t>Distrito Múltiple: “R” Republica Dominicana.</a:t>
            </a:r>
          </a:p>
          <a:p>
            <a:r>
              <a:rPr lang="es-CO" sz="1800" b="1" dirty="0"/>
              <a:t>Distrito Múltiple: “S” Bolivia.</a:t>
            </a:r>
          </a:p>
          <a:p>
            <a:r>
              <a:rPr lang="es-CO" sz="1800" b="1" dirty="0"/>
              <a:t>Distrito Múltiple: “T” Chile.</a:t>
            </a:r>
          </a:p>
          <a:p>
            <a:r>
              <a:rPr lang="es-CO" sz="1800" b="1" dirty="0"/>
              <a:t>Distrito Múltiple: “60” (Distrito 60-A Surinam, Guyana. Trinidad- Tobago) y (Distrito 60-B St. Vicent y Granaditas, Grenada, Santa Lucia, Dominica, Antigua y Barbuda, Nevis y St. Kitts Grand Caimán, Barbados, Jamaica, Turks y Caicos Islands, U.S. Virgin Islands [St. – Thomas, St. Croix, St. John], British Virgin Island [Virgin Gorda y Tortola], Leeward Islands, Montserrat y Antillas Holandesas (St. Marteen, Saba, St. Estatius)</a:t>
            </a:r>
          </a:p>
          <a:p>
            <a:r>
              <a:rPr lang="es-CO" sz="1800" b="1" dirty="0"/>
              <a:t>Distrito Único: “63” Antillas Francesas (Martinica, Guadalupe, Saint Martín, Saint Barthélemy) y Guyana Francesa</a:t>
            </a:r>
          </a:p>
          <a:p>
            <a:r>
              <a:rPr lang="es-CO" sz="1800" b="1" dirty="0"/>
              <a:t>Distrito Provisional “Haití”</a:t>
            </a:r>
          </a:p>
          <a:p>
            <a:r>
              <a:rPr lang="es-CO" sz="1800" b="1" dirty="0"/>
              <a:t>Artículo 8.- EL FORO LEONISTICO DE AMERICA LATINA Y DEL CARIBE podrá aceptar la incorporación de nuevos miembros, con plenos derechos, siempre que pertenezcan al área estatutaria III de la Asociación Internacional de Clubes de Leones.</a:t>
            </a:r>
          </a:p>
          <a:p>
            <a:r>
              <a:rPr lang="es-CO" sz="1800" dirty="0"/>
              <a:t/>
            </a:r>
            <a:br>
              <a:rPr lang="es-CO" sz="1800" dirty="0"/>
            </a:br>
            <a:endParaRPr lang="es-CO" sz="1800" dirty="0"/>
          </a:p>
        </p:txBody>
      </p:sp>
    </p:spTree>
    <p:extLst>
      <p:ext uri="{BB962C8B-B14F-4D97-AF65-F5344CB8AC3E}">
        <p14:creationId xmlns:p14="http://schemas.microsoft.com/office/powerpoint/2010/main" val="90460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8147248" cy="6120680"/>
          </a:xfrm>
        </p:spPr>
        <p:txBody>
          <a:bodyPr>
            <a:normAutofit/>
          </a:bodyPr>
          <a:lstStyle/>
          <a:p>
            <a:pPr algn="just"/>
            <a:endParaRPr lang="es-CO" sz="2000" b="1" u="sng" dirty="0" smtClean="0"/>
          </a:p>
          <a:p>
            <a:pPr marL="0" indent="0" algn="ctr">
              <a:buNone/>
            </a:pPr>
            <a:r>
              <a:rPr lang="es-CO" sz="2000" b="1" u="sng" dirty="0" smtClean="0">
                <a:solidFill>
                  <a:srgbClr val="0070C0"/>
                </a:solidFill>
                <a:latin typeface="Palatino Linotype" pitchFamily="18" charset="0"/>
              </a:rPr>
              <a:t>CAPITULO </a:t>
            </a:r>
            <a:r>
              <a:rPr lang="es-CO" sz="2000" b="1" u="sng" dirty="0">
                <a:solidFill>
                  <a:srgbClr val="0070C0"/>
                </a:solidFill>
                <a:latin typeface="Palatino Linotype" pitchFamily="18" charset="0"/>
              </a:rPr>
              <a:t>IV</a:t>
            </a:r>
            <a:endParaRPr lang="es-CO" sz="2000" b="1" dirty="0">
              <a:solidFill>
                <a:srgbClr val="0070C0"/>
              </a:solidFill>
              <a:latin typeface="Palatino Linotype" pitchFamily="18" charset="0"/>
            </a:endParaRPr>
          </a:p>
          <a:p>
            <a:pPr marL="0" indent="0" algn="ctr">
              <a:buNone/>
            </a:pPr>
            <a:r>
              <a:rPr lang="es-CO" sz="2000" b="1" dirty="0">
                <a:solidFill>
                  <a:srgbClr val="0070C0"/>
                </a:solidFill>
                <a:latin typeface="Palatino Linotype" pitchFamily="18" charset="0"/>
              </a:rPr>
              <a:t>DE SUS AUTORIDADES:</a:t>
            </a:r>
          </a:p>
          <a:p>
            <a:pPr algn="just"/>
            <a:r>
              <a:rPr lang="es-CO" sz="2000" b="1" dirty="0" smtClean="0"/>
              <a:t>Artículo </a:t>
            </a:r>
            <a:r>
              <a:rPr lang="es-CO" sz="2000" b="1" dirty="0"/>
              <a:t>9.- Las autoridades del FORO LEONISTICO DE AMERICA </a:t>
            </a:r>
            <a:r>
              <a:rPr lang="es-CO" sz="2000" b="1" dirty="0" smtClean="0"/>
              <a:t>LATINA Y </a:t>
            </a:r>
            <a:r>
              <a:rPr lang="es-CO" sz="2000" b="1" dirty="0"/>
              <a:t>DEL CARIBE son:</a:t>
            </a:r>
          </a:p>
          <a:p>
            <a:pPr algn="just"/>
            <a:r>
              <a:rPr lang="es-CO" sz="2000" b="1" dirty="0"/>
              <a:t>a) La Asamblea.</a:t>
            </a:r>
          </a:p>
          <a:p>
            <a:pPr algn="just"/>
            <a:r>
              <a:rPr lang="es-CO" sz="2000" b="1" dirty="0"/>
              <a:t>b) La Comisión Administradora Permanente del FOLAC (CAP) integrada por los Directores Internacionales del Área Estatutaria III, que integren la Junta Directiva Internacional y los Ex Directores de FORO que mantengan vigente su afiliación a la Asociación Internacional de Clubes de Leones y asistan al evento.</a:t>
            </a:r>
          </a:p>
          <a:p>
            <a:pPr algn="just"/>
            <a:r>
              <a:rPr lang="es-CO" sz="2000" b="1" dirty="0"/>
              <a:t>c) El Comité Organizador de cada Foro, integrado por el Director Internacional designado por la Junta Directiva Internacional de LCI, un Director General, un Secretario, un Tesorero, el Delegado Supervisor de CAP y un numero de vocales que no excedan de (2) dos.</a:t>
            </a:r>
          </a:p>
          <a:p>
            <a:pPr algn="just"/>
            <a:endParaRPr lang="es-CO" sz="2000" dirty="0"/>
          </a:p>
        </p:txBody>
      </p:sp>
    </p:spTree>
    <p:extLst>
      <p:ext uri="{BB962C8B-B14F-4D97-AF65-F5344CB8AC3E}">
        <p14:creationId xmlns:p14="http://schemas.microsoft.com/office/powerpoint/2010/main" val="1447341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80920" cy="5904656"/>
          </a:xfrm>
        </p:spPr>
        <p:txBody>
          <a:bodyPr>
            <a:normAutofit fontScale="92500"/>
          </a:bodyPr>
          <a:lstStyle/>
          <a:p>
            <a:pPr algn="just"/>
            <a:r>
              <a:rPr lang="es-CO" b="1" dirty="0"/>
              <a:t>Artículo 10.- Las funciones, atribuciones y responsabilidades de las Autoridades del FOLAC serán expresamente establecidas por los Reglamentos que se dicten en particular sobre las mismas</a:t>
            </a:r>
            <a:r>
              <a:rPr lang="es-CO" b="1" dirty="0" smtClean="0"/>
              <a:t>.</a:t>
            </a:r>
          </a:p>
          <a:p>
            <a:pPr algn="just"/>
            <a:endParaRPr lang="es-CO" b="1" dirty="0"/>
          </a:p>
          <a:p>
            <a:pPr algn="just"/>
            <a:r>
              <a:rPr lang="es-CO" b="1" dirty="0"/>
              <a:t>Artículo 11.- La Comisión Administradora Permanente del FOLAC (CAP) es el órgano de supervisión, ejecución, control y vigilancia en todo lo que atañe a la organización, realización, programación y desarrollo de cada FOLAC para lo cual deberá:</a:t>
            </a:r>
          </a:p>
          <a:p>
            <a:pPr algn="just"/>
            <a:r>
              <a:rPr lang="es-CO" b="1" dirty="0"/>
              <a:t>a) Asesorar en todo lo relativo del FOLAC al Distrito asignado como organizador.</a:t>
            </a:r>
          </a:p>
          <a:p>
            <a:pPr algn="just"/>
            <a:r>
              <a:rPr lang="es-CO" b="1" dirty="0"/>
              <a:t>b) Velar por el normal desarrollo del FOLAC y supervisar el cumplimiento de sus conclusiones, confección y distribución de las memorias.</a:t>
            </a:r>
          </a:p>
          <a:p>
            <a:pPr algn="just"/>
            <a:endParaRPr lang="es-CO" dirty="0"/>
          </a:p>
        </p:txBody>
      </p:sp>
    </p:spTree>
    <p:extLst>
      <p:ext uri="{BB962C8B-B14F-4D97-AF65-F5344CB8AC3E}">
        <p14:creationId xmlns:p14="http://schemas.microsoft.com/office/powerpoint/2010/main" val="3940999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9"/>
            <a:ext cx="8147248" cy="5112568"/>
          </a:xfrm>
        </p:spPr>
        <p:txBody>
          <a:bodyPr>
            <a:normAutofit fontScale="85000" lnSpcReduction="10000"/>
          </a:bodyPr>
          <a:lstStyle/>
          <a:p>
            <a:pPr algn="just"/>
            <a:endParaRPr lang="es-CO" b="1" dirty="0" smtClean="0"/>
          </a:p>
          <a:p>
            <a:pPr algn="just"/>
            <a:r>
              <a:rPr lang="es-CO" b="1" dirty="0" smtClean="0"/>
              <a:t>c</a:t>
            </a:r>
            <a:r>
              <a:rPr lang="es-CO" b="1" dirty="0"/>
              <a:t>) Sugerir nuevas pautas para el mejoramiento de la mecánica de los </a:t>
            </a:r>
            <a:r>
              <a:rPr lang="es-CO" b="1" dirty="0" smtClean="0"/>
              <a:t>FOROS.</a:t>
            </a:r>
          </a:p>
          <a:p>
            <a:pPr algn="just"/>
            <a:endParaRPr lang="es-CO" b="1" dirty="0"/>
          </a:p>
          <a:p>
            <a:pPr algn="just"/>
            <a:r>
              <a:rPr lang="es-CO" b="1" dirty="0"/>
              <a:t>d) Recomendar temas a considerar en los FOROS y pronunciarse respecto a los propuestos por los Distritos miembros</a:t>
            </a:r>
            <a:r>
              <a:rPr lang="es-CO" b="1" dirty="0" smtClean="0"/>
              <a:t>.</a:t>
            </a:r>
          </a:p>
          <a:p>
            <a:pPr algn="just"/>
            <a:endParaRPr lang="es-CO" b="1" dirty="0"/>
          </a:p>
          <a:p>
            <a:pPr algn="just"/>
            <a:r>
              <a:rPr lang="es-CO" b="1" dirty="0"/>
              <a:t>e) Dictaminar sobre la elección de sedes para la realización de los FOROS supervisando las posibilidades de organización de las ciudades propuestas, que integren los Distritos miembros</a:t>
            </a:r>
            <a:r>
              <a:rPr lang="es-CO" b="1" dirty="0" smtClean="0"/>
              <a:t>.</a:t>
            </a:r>
          </a:p>
          <a:p>
            <a:pPr algn="just"/>
            <a:endParaRPr lang="es-CO" b="1" dirty="0"/>
          </a:p>
          <a:p>
            <a:pPr algn="just"/>
            <a:r>
              <a:rPr lang="es-CO" b="1" dirty="0"/>
              <a:t>f) Examinar y decidir respecto a solicitudes de incorporación de nuevos miembros.</a:t>
            </a:r>
          </a:p>
          <a:p>
            <a:pPr algn="just"/>
            <a:r>
              <a:rPr lang="es-CO" dirty="0"/>
              <a:t/>
            </a:r>
            <a:br>
              <a:rPr lang="es-CO" dirty="0"/>
            </a:br>
            <a:endParaRPr lang="es-CO" dirty="0"/>
          </a:p>
        </p:txBody>
      </p:sp>
    </p:spTree>
    <p:extLst>
      <p:ext uri="{BB962C8B-B14F-4D97-AF65-F5344CB8AC3E}">
        <p14:creationId xmlns:p14="http://schemas.microsoft.com/office/powerpoint/2010/main" val="116007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91264" cy="5976664"/>
          </a:xfrm>
        </p:spPr>
        <p:txBody>
          <a:bodyPr/>
          <a:lstStyle/>
          <a:p>
            <a:pPr marL="0" indent="0" algn="ctr">
              <a:buNone/>
            </a:pPr>
            <a:r>
              <a:rPr lang="es-CO" sz="2000" b="1" u="sng" dirty="0">
                <a:solidFill>
                  <a:schemeClr val="tx2">
                    <a:lumMod val="60000"/>
                    <a:lumOff val="40000"/>
                  </a:schemeClr>
                </a:solidFill>
                <a:latin typeface="Palatino Linotype" pitchFamily="18" charset="0"/>
              </a:rPr>
              <a:t>CAPITULO V</a:t>
            </a:r>
            <a:endParaRPr lang="es-CO" sz="2000" b="1" dirty="0">
              <a:solidFill>
                <a:schemeClr val="tx2">
                  <a:lumMod val="60000"/>
                  <a:lumOff val="40000"/>
                </a:schemeClr>
              </a:solidFill>
              <a:latin typeface="Palatino Linotype" pitchFamily="18" charset="0"/>
            </a:endParaRPr>
          </a:p>
          <a:p>
            <a:pPr marL="0" indent="0" algn="ctr">
              <a:buNone/>
            </a:pPr>
            <a:r>
              <a:rPr lang="es-CO" sz="2000" b="1" dirty="0">
                <a:solidFill>
                  <a:schemeClr val="tx2">
                    <a:lumMod val="60000"/>
                    <a:lumOff val="40000"/>
                  </a:schemeClr>
                </a:solidFill>
                <a:latin typeface="Palatino Linotype" pitchFamily="18" charset="0"/>
              </a:rPr>
              <a:t>DE SU ORGANIZACIÓN Y FUNCIONAMIENTO:</a:t>
            </a:r>
          </a:p>
          <a:p>
            <a:pPr algn="just"/>
            <a:r>
              <a:rPr lang="es-CO" b="1" dirty="0"/>
              <a:t>Artículo 12.- a) Podrán participar en el FOLAC los leones, sus cónyuges y Leos Latinoamericanos y del Caribe y los invitados, debidamente inscriptos</a:t>
            </a:r>
            <a:r>
              <a:rPr lang="es-CO" b="1" dirty="0" smtClean="0"/>
              <a:t>.</a:t>
            </a:r>
          </a:p>
          <a:p>
            <a:pPr algn="just"/>
            <a:endParaRPr lang="es-CO" b="1" dirty="0"/>
          </a:p>
          <a:p>
            <a:pPr algn="just"/>
            <a:r>
              <a:rPr lang="es-CO" b="1" dirty="0"/>
              <a:t>b) Cada Distrito miembro estará representado oficialmente por los leones, con plenos derechos y privilegios, que integren clubes de leones en pleno goce de sus derechos, que se hallen inscritos en la Asociación Internacional de Clubes de Leones al 31 de Diciembre anterior a la realización del FOLAC, siempre y cuando estos socios hayan sido miembros del club por lo menos durante un año y un día</a:t>
            </a:r>
          </a:p>
          <a:p>
            <a:pPr algn="just"/>
            <a:endParaRPr lang="es-CO" dirty="0"/>
          </a:p>
        </p:txBody>
      </p:sp>
    </p:spTree>
    <p:extLst>
      <p:ext uri="{BB962C8B-B14F-4D97-AF65-F5344CB8AC3E}">
        <p14:creationId xmlns:p14="http://schemas.microsoft.com/office/powerpoint/2010/main" val="48036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19256" cy="5832648"/>
          </a:xfrm>
        </p:spPr>
        <p:txBody>
          <a:bodyPr>
            <a:normAutofit/>
          </a:bodyPr>
          <a:lstStyle/>
          <a:p>
            <a:pPr algn="just"/>
            <a:r>
              <a:rPr lang="es-CO" sz="2000" b="1" dirty="0" smtClean="0"/>
              <a:t>Artículo </a:t>
            </a:r>
            <a:r>
              <a:rPr lang="es-CO" sz="2000" b="1" dirty="0"/>
              <a:t>13.- Los leones representantes de los clubes de leones que integran los distritos miembros, inscritos según el artículo anterior, inc. b), serán quienes ejerzan el derecho al voto, el cual es de carácter indelegable. Deberán estar presentes en la Asamblea, no pudiendo ser representados bajo ninguna circunstancia</a:t>
            </a:r>
            <a:r>
              <a:rPr lang="es-CO" sz="2000" b="1" dirty="0" smtClean="0"/>
              <a:t>.</a:t>
            </a:r>
          </a:p>
          <a:p>
            <a:pPr marL="0" indent="0" algn="just">
              <a:buNone/>
            </a:pPr>
            <a:endParaRPr lang="es-CO" sz="2000" b="1" dirty="0"/>
          </a:p>
          <a:p>
            <a:pPr algn="just"/>
            <a:r>
              <a:rPr lang="es-CO" sz="2000" b="1" dirty="0"/>
              <a:t>Los Dirigentes Internacionales y Distritales que pertenezcan a clubes en pleno goce de sus derechos, que integren los distritos miembros del Foro, del área estatutaria III, tales como: Presidente Internacional, Pasado Presidente Internacional Inmediato, Vicepresidentes Internacionales, Directores Internacionales, Pasados Presidentes Internacionales, Pasados Directores Internacionales, Presidentes de Consejo, Gobernadores de Distrito y Pasados Gobernadores de Distrito, tendrán el privilegio de ser delegados, con voz y voto, sin influir en el cálculo de la cuota de representación de sus propios clubes.</a:t>
            </a:r>
          </a:p>
          <a:p>
            <a:endParaRPr lang="es-CO" sz="1800" dirty="0"/>
          </a:p>
        </p:txBody>
      </p:sp>
    </p:spTree>
    <p:extLst>
      <p:ext uri="{BB962C8B-B14F-4D97-AF65-F5344CB8AC3E}">
        <p14:creationId xmlns:p14="http://schemas.microsoft.com/office/powerpoint/2010/main" val="3633330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352928" cy="5904656"/>
          </a:xfrm>
        </p:spPr>
        <p:txBody>
          <a:bodyPr>
            <a:noAutofit/>
          </a:bodyPr>
          <a:lstStyle/>
          <a:p>
            <a:pPr algn="just"/>
            <a:endParaRPr lang="es-CO" b="1" dirty="0" smtClean="0"/>
          </a:p>
          <a:p>
            <a:pPr algn="just"/>
            <a:r>
              <a:rPr lang="es-CO" b="1" dirty="0" smtClean="0"/>
              <a:t>Artículo </a:t>
            </a:r>
            <a:r>
              <a:rPr lang="es-CO" b="1" dirty="0"/>
              <a:t>14.- EL FORO LEONISTICO DE AMERICA LATINA Y DEL CARIBE quedara constituido válidamente en Asamblea con la simple mayoría de representantes inscriptos presentes de los clubes de leones de los Distritos miembros</a:t>
            </a:r>
            <a:r>
              <a:rPr lang="es-CO" b="1" dirty="0" smtClean="0"/>
              <a:t>.</a:t>
            </a:r>
          </a:p>
          <a:p>
            <a:pPr algn="just"/>
            <a:endParaRPr lang="es-CO" b="1" dirty="0"/>
          </a:p>
          <a:p>
            <a:pPr algn="just"/>
            <a:r>
              <a:rPr lang="es-CO" b="1" dirty="0"/>
              <a:t>Artículo 15.- Las resoluciones o recomendaciones del FOLAC serán adoptadas por simple mayoría de votos de los delegados presentes, con derecho a voto. Las votaciones serán a viva voz, salvo que la Asamblea resuelva lo contrario, a propuesta del 20% de los representantes válidos o de la Comisión Administradora Permanente (CAP</a:t>
            </a:r>
            <a:r>
              <a:rPr lang="es-CO" b="1" dirty="0" smtClean="0"/>
              <a:t>).</a:t>
            </a:r>
            <a:endParaRPr lang="es-CO" b="1" dirty="0"/>
          </a:p>
        </p:txBody>
      </p:sp>
    </p:spTree>
    <p:extLst>
      <p:ext uri="{BB962C8B-B14F-4D97-AF65-F5344CB8AC3E}">
        <p14:creationId xmlns:p14="http://schemas.microsoft.com/office/powerpoint/2010/main" val="33368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8363272" cy="5721499"/>
          </a:xfrm>
        </p:spPr>
        <p:txBody>
          <a:bodyPr>
            <a:normAutofit/>
          </a:bodyPr>
          <a:lstStyle/>
          <a:p>
            <a:pPr algn="just"/>
            <a:endParaRPr lang="es-CO" sz="2000" b="1" dirty="0" smtClean="0"/>
          </a:p>
          <a:p>
            <a:pPr algn="just"/>
            <a:r>
              <a:rPr lang="es-CO" sz="2000" b="1" dirty="0"/>
              <a:t>Artículo 16.- Los Leones Latinoamericano y del Caribe que pertenezcan a Clubes de Leones de Distritos no miembros oficiales del FOLAC, podrán inscribirse individualmente y participar del mismo con voz pero sin voto.</a:t>
            </a:r>
          </a:p>
          <a:p>
            <a:pPr algn="just"/>
            <a:endParaRPr lang="es-CO" sz="2000" b="1" dirty="0" smtClean="0"/>
          </a:p>
          <a:p>
            <a:pPr algn="just"/>
            <a:r>
              <a:rPr lang="es-CO" sz="2000" b="1" dirty="0" smtClean="0"/>
              <a:t>Artículo </a:t>
            </a:r>
            <a:r>
              <a:rPr lang="es-CO" sz="2000" b="1" dirty="0"/>
              <a:t>17.- EL FORO LEONISTICO DE AMERICA LATINA Y EL CARIBE se reunirá anualmente antes de la Convención Internacional en la ciudad o lugar propuesta por el Distrito que haya sido elegido como sede, durante la segunda o tercera semana del mes de enero, de cada año. El Distrito anfitrión del evento deberá ratificarse en el Foro inmediato anterior; elegirse con dos (2) años de anticipación, y concederse la prioridad con una anticipación de tres (3) años; por el Plenario del FORO, previo dictamen de la Comisión Administradora Permanente (CAP</a:t>
            </a:r>
            <a:r>
              <a:rPr lang="es-CO" sz="2000" b="1" dirty="0" smtClean="0"/>
              <a:t>).</a:t>
            </a:r>
          </a:p>
          <a:p>
            <a:pPr algn="just"/>
            <a:endParaRPr lang="es-CO" sz="2000" b="1" dirty="0"/>
          </a:p>
          <a:p>
            <a:pPr algn="just"/>
            <a:endParaRPr lang="es-CO" sz="2000" dirty="0"/>
          </a:p>
        </p:txBody>
      </p:sp>
    </p:spTree>
    <p:extLst>
      <p:ext uri="{BB962C8B-B14F-4D97-AF65-F5344CB8AC3E}">
        <p14:creationId xmlns:p14="http://schemas.microsoft.com/office/powerpoint/2010/main" val="247115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91264" cy="6048672"/>
          </a:xfrm>
        </p:spPr>
        <p:txBody>
          <a:bodyPr>
            <a:normAutofit fontScale="92500" lnSpcReduction="10000"/>
          </a:bodyPr>
          <a:lstStyle/>
          <a:p>
            <a:pPr algn="just"/>
            <a:endParaRPr lang="es-CO" sz="2000" b="1" dirty="0" smtClean="0"/>
          </a:p>
          <a:p>
            <a:pPr algn="just"/>
            <a:r>
              <a:rPr lang="es-CO" sz="2000" b="1" dirty="0" smtClean="0"/>
              <a:t>Artículo </a:t>
            </a:r>
            <a:r>
              <a:rPr lang="es-CO" sz="2000" b="1" dirty="0"/>
              <a:t>18.- El distrito anfitrión cubrirá los gastos de programación y organización del FORO y todos aquellos inherentes a su realización. Serán de su cargo igualmente el costo de hospedaje del Presidente Internacional, de los Directores Internacionales del área y de los Presidentes Honorarios del Foro, que asistan al evento.</a:t>
            </a:r>
          </a:p>
          <a:p>
            <a:pPr algn="just"/>
            <a:endParaRPr lang="es-CO" sz="2000" b="1" dirty="0" smtClean="0"/>
          </a:p>
          <a:p>
            <a:pPr algn="just"/>
            <a:r>
              <a:rPr lang="es-CO" sz="2000" b="1" dirty="0" smtClean="0"/>
              <a:t>Articulo </a:t>
            </a:r>
            <a:r>
              <a:rPr lang="es-CO" sz="2000" b="1" dirty="0"/>
              <a:t>19.- El distrito anfitrión sugerirá el programa del evento, el que deberá ser considerado y aprobado por la Comisión Administradora Permanente del FOLAC</a:t>
            </a:r>
            <a:r>
              <a:rPr lang="es-CO" sz="2000" b="1" dirty="0" smtClean="0"/>
              <a:t>.</a:t>
            </a:r>
          </a:p>
          <a:p>
            <a:pPr algn="just"/>
            <a:endParaRPr lang="es-CO" sz="2000" b="1" dirty="0"/>
          </a:p>
          <a:p>
            <a:pPr algn="just"/>
            <a:r>
              <a:rPr lang="es-CO" sz="2000" b="1" dirty="0"/>
              <a:t>Artículo 20.- La Comisión Administradora Permanente del FOLAC se reunirá normalmente previa y durante la realización de cada FORO</a:t>
            </a:r>
            <a:r>
              <a:rPr lang="es-CO" sz="2000" b="1" dirty="0" smtClean="0"/>
              <a:t>.</a:t>
            </a:r>
          </a:p>
          <a:p>
            <a:pPr algn="just"/>
            <a:endParaRPr lang="es-CO" sz="2000" b="1" dirty="0"/>
          </a:p>
          <a:p>
            <a:pPr algn="just"/>
            <a:r>
              <a:rPr lang="es-CO" sz="2000" b="1" dirty="0"/>
              <a:t>Artículo 21.- Los idiomas oficiales del FOLAC son: el español, el portugués, el francés y el inglés.</a:t>
            </a:r>
          </a:p>
          <a:p>
            <a:pPr algn="just"/>
            <a:r>
              <a:rPr lang="es-CO" sz="2000" dirty="0"/>
              <a:t/>
            </a:r>
            <a:br>
              <a:rPr lang="es-CO" sz="2000" dirty="0"/>
            </a:br>
            <a:endParaRPr lang="es-CO" sz="2000" dirty="0"/>
          </a:p>
        </p:txBody>
      </p:sp>
    </p:spTree>
    <p:extLst>
      <p:ext uri="{BB962C8B-B14F-4D97-AF65-F5344CB8AC3E}">
        <p14:creationId xmlns:p14="http://schemas.microsoft.com/office/powerpoint/2010/main" val="91404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91264" cy="5865515"/>
          </a:xfrm>
        </p:spPr>
        <p:txBody>
          <a:bodyPr/>
          <a:lstStyle/>
          <a:p>
            <a:pPr marL="0" indent="0" algn="ctr">
              <a:buNone/>
            </a:pPr>
            <a:r>
              <a:rPr lang="es-CO" sz="2000" b="1" dirty="0">
                <a:solidFill>
                  <a:srgbClr val="0070C0"/>
                </a:solidFill>
                <a:latin typeface="Palatino Linotype" pitchFamily="18" charset="0"/>
              </a:rPr>
              <a:t>CAPITULO </a:t>
            </a:r>
            <a:r>
              <a:rPr lang="es-CO" sz="2000" b="1" dirty="0" smtClean="0">
                <a:solidFill>
                  <a:srgbClr val="0070C0"/>
                </a:solidFill>
                <a:latin typeface="Palatino Linotype" pitchFamily="18" charset="0"/>
              </a:rPr>
              <a:t>VI</a:t>
            </a:r>
          </a:p>
          <a:p>
            <a:pPr marL="0" indent="0">
              <a:buNone/>
            </a:pPr>
            <a:r>
              <a:rPr lang="es-CO" sz="1800" b="1" dirty="0" smtClean="0">
                <a:solidFill>
                  <a:srgbClr val="0070C0"/>
                </a:solidFill>
                <a:latin typeface="Palatino Linotype" pitchFamily="18" charset="0"/>
              </a:rPr>
              <a:t>DE </a:t>
            </a:r>
            <a:r>
              <a:rPr lang="es-CO" sz="1800" b="1" dirty="0">
                <a:solidFill>
                  <a:srgbClr val="0070C0"/>
                </a:solidFill>
                <a:latin typeface="Palatino Linotype" pitchFamily="18" charset="0"/>
              </a:rPr>
              <a:t>LOS REGLAMENTOS Y DE LA REFORMA DE LOS ESTATUTOS:</a:t>
            </a:r>
          </a:p>
          <a:p>
            <a:pPr algn="just"/>
            <a:endParaRPr lang="es-CO" sz="2000" b="1" dirty="0" smtClean="0"/>
          </a:p>
          <a:p>
            <a:pPr algn="just"/>
            <a:r>
              <a:rPr lang="es-CO" sz="2000" b="1" dirty="0" smtClean="0"/>
              <a:t>Artículo </a:t>
            </a:r>
            <a:r>
              <a:rPr lang="es-CO" sz="2000" b="1" dirty="0"/>
              <a:t>22.- Todo proyecto de modificación de estos Estatutos deberá:</a:t>
            </a:r>
          </a:p>
          <a:p>
            <a:pPr algn="just"/>
            <a:r>
              <a:rPr lang="es-CO" sz="2000" b="1" dirty="0"/>
              <a:t>a) Presentarse ante la Comisión Administradora Permanente (CAP), con la firma del Presidente del Consejo del Distrito Múltiple o del Gobernador del Distrito Único proponente, por lo menos con 120 días de anticipación a la fecha del FORO.</a:t>
            </a:r>
          </a:p>
          <a:p>
            <a:pPr algn="just"/>
            <a:r>
              <a:rPr lang="es-CO" sz="2000" b="1" dirty="0"/>
              <a:t>b) Contar con un informe previo, pertinente del Comité Asesor de Estatutos y Reglamentos, para luego elevarlo a estudio y posterior consideración por la Asamblea</a:t>
            </a:r>
            <a:r>
              <a:rPr lang="es-CO" sz="2000" b="1" dirty="0" smtClean="0"/>
              <a:t>.</a:t>
            </a:r>
          </a:p>
          <a:p>
            <a:pPr algn="just"/>
            <a:r>
              <a:rPr lang="es-CO" sz="2000" b="1" dirty="0"/>
              <a:t>c) Ser comunicado por la Comisión al distrito sede del FORO y a los distritos miembros, con 90 días de anticipación dicha propuesta de modificación e informe indicado en el párrafo b) anterior, para su oportuna comunicación y consideración.</a:t>
            </a:r>
          </a:p>
          <a:p>
            <a:pPr algn="just"/>
            <a:endParaRPr lang="es-CO" sz="2000" dirty="0"/>
          </a:p>
        </p:txBody>
      </p:sp>
    </p:spTree>
    <p:extLst>
      <p:ext uri="{BB962C8B-B14F-4D97-AF65-F5344CB8AC3E}">
        <p14:creationId xmlns:p14="http://schemas.microsoft.com/office/powerpoint/2010/main" val="279328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064896" cy="936104"/>
          </a:xfrm>
        </p:spPr>
        <p:txBody>
          <a:bodyPr/>
          <a:lstStyle/>
          <a:p>
            <a:r>
              <a:rPr lang="es-ES" sz="3600" dirty="0" smtClean="0"/>
              <a:t>SÍMBOLOS</a:t>
            </a:r>
            <a:endParaRPr lang="es-CO" sz="3600" dirty="0"/>
          </a:p>
        </p:txBody>
      </p:sp>
      <p:sp>
        <p:nvSpPr>
          <p:cNvPr id="3" name="2 Marcador de contenido"/>
          <p:cNvSpPr>
            <a:spLocks noGrp="1"/>
          </p:cNvSpPr>
          <p:nvPr>
            <p:ph idx="1"/>
          </p:nvPr>
        </p:nvSpPr>
        <p:spPr>
          <a:xfrm>
            <a:off x="323528" y="1196752"/>
            <a:ext cx="8424936" cy="5112568"/>
          </a:xfrm>
        </p:spPr>
        <p:txBody>
          <a:bodyPr/>
          <a:lstStyle/>
          <a:p>
            <a:r>
              <a:rPr lang="es-ES" sz="3200" dirty="0" smtClean="0">
                <a:solidFill>
                  <a:schemeClr val="tx2">
                    <a:lumMod val="75000"/>
                  </a:schemeClr>
                </a:solidFill>
              </a:rPr>
              <a:t>Art. 2. </a:t>
            </a:r>
          </a:p>
          <a:p>
            <a:pPr marL="0" indent="0">
              <a:buNone/>
            </a:pPr>
            <a:r>
              <a:rPr lang="es-ES" sz="3600" dirty="0" smtClean="0">
                <a:solidFill>
                  <a:srgbClr val="7030A0"/>
                </a:solidFill>
              </a:rPr>
              <a:t>LEMA:</a:t>
            </a:r>
          </a:p>
          <a:p>
            <a:pPr marL="0" indent="0" algn="ctr">
              <a:buNone/>
            </a:pPr>
            <a:r>
              <a:rPr lang="es-ES" sz="3600" dirty="0" smtClean="0">
                <a:solidFill>
                  <a:srgbClr val="0070C0"/>
                </a:solidFill>
              </a:rPr>
              <a:t> </a:t>
            </a:r>
            <a:endParaRPr lang="es-ES" sz="3600" dirty="0" smtClean="0">
              <a:solidFill>
                <a:schemeClr val="tx2">
                  <a:lumMod val="75000"/>
                </a:schemeClr>
              </a:solidFill>
            </a:endParaRPr>
          </a:p>
          <a:p>
            <a:pPr marL="0" indent="0">
              <a:buNone/>
            </a:pPr>
            <a:endParaRPr lang="es-ES" sz="3600" dirty="0" smtClean="0">
              <a:solidFill>
                <a:srgbClr val="7030A0"/>
              </a:solidFill>
            </a:endParaRPr>
          </a:p>
          <a:p>
            <a:pPr marL="0" indent="0">
              <a:buNone/>
            </a:pPr>
            <a:r>
              <a:rPr lang="es-ES" sz="3600" dirty="0" smtClean="0">
                <a:solidFill>
                  <a:srgbClr val="7030A0"/>
                </a:solidFill>
              </a:rPr>
              <a:t>SUB </a:t>
            </a:r>
            <a:r>
              <a:rPr lang="es-ES" sz="3600" dirty="0" smtClean="0">
                <a:solidFill>
                  <a:srgbClr val="7030A0"/>
                </a:solidFill>
              </a:rPr>
              <a:t>LEMA:</a:t>
            </a:r>
          </a:p>
          <a:p>
            <a:pPr marL="0" indent="0">
              <a:buNone/>
            </a:pPr>
            <a:endParaRPr lang="es-CO" sz="3600" dirty="0">
              <a:solidFill>
                <a:srgbClr val="0070C0"/>
              </a:solidFill>
            </a:endParaRPr>
          </a:p>
        </p:txBody>
      </p:sp>
      <p:sp>
        <p:nvSpPr>
          <p:cNvPr id="5" name="4 Rectángulo"/>
          <p:cNvSpPr/>
          <p:nvPr/>
        </p:nvSpPr>
        <p:spPr>
          <a:xfrm>
            <a:off x="539552" y="2348881"/>
            <a:ext cx="8064896" cy="1200329"/>
          </a:xfrm>
          <a:prstGeom prst="rect">
            <a:avLst/>
          </a:prstGeom>
          <a:noFill/>
        </p:spPr>
        <p:txBody>
          <a:bodyPr wrap="square" lIns="91440" tIns="45720" rIns="91440" bIns="45720">
            <a:spAutoFit/>
          </a:bodyPr>
          <a:lstStyle/>
          <a:p>
            <a:pPr algn="ctr"/>
            <a:r>
              <a:rPr lang="es-ES"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 </a:t>
            </a:r>
            <a:r>
              <a:rPr lang="es-E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a:t>
            </a:r>
            <a:r>
              <a:rPr lang="es-ES"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eonismo uniendo a las</a:t>
            </a:r>
          </a:p>
          <a:p>
            <a:pPr algn="ctr"/>
            <a:r>
              <a:rPr lang="es-ES" sz="36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Américas¨</a:t>
            </a:r>
            <a:endParaRPr lang="es-ES"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5 Rectángulo"/>
          <p:cNvSpPr/>
          <p:nvPr/>
        </p:nvSpPr>
        <p:spPr>
          <a:xfrm>
            <a:off x="1043608" y="4509120"/>
            <a:ext cx="7245114" cy="1077218"/>
          </a:xfrm>
          <a:prstGeom prst="rect">
            <a:avLst/>
          </a:prstGeom>
          <a:noFill/>
        </p:spPr>
        <p:txBody>
          <a:bodyPr wrap="square" lIns="91440" tIns="45720" rIns="91440" bIns="45720">
            <a:spAutoFit/>
          </a:bodyPr>
          <a:lstStyle/>
          <a:p>
            <a:pPr algn="ctr"/>
            <a:r>
              <a:rPr lang="es-ES" sz="3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¨Haz que tu semejante se sienta necesario¨</a:t>
            </a:r>
            <a:endParaRPr lang="es-E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924191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91264" cy="5721499"/>
          </a:xfrm>
        </p:spPr>
        <p:txBody>
          <a:bodyPr>
            <a:normAutofit/>
          </a:bodyPr>
          <a:lstStyle/>
          <a:p>
            <a:pPr algn="just"/>
            <a:endParaRPr lang="es-CO" sz="2000" b="1" dirty="0" smtClean="0"/>
          </a:p>
          <a:p>
            <a:pPr algn="just"/>
            <a:r>
              <a:rPr lang="es-CO" sz="2000" b="1" dirty="0" smtClean="0"/>
              <a:t>Artículo </a:t>
            </a:r>
            <a:r>
              <a:rPr lang="es-CO" sz="2000" b="1" dirty="0"/>
              <a:t>23.- La reforma de estos Estatutos será por voto secreto y aprobados al obtener la simple mayoría de los votos emitidos administrado por la Comisión escrutadora</a:t>
            </a:r>
            <a:r>
              <a:rPr lang="es-CO" sz="2000" b="1" dirty="0" smtClean="0"/>
              <a:t>.</a:t>
            </a:r>
          </a:p>
          <a:p>
            <a:pPr algn="just"/>
            <a:endParaRPr lang="es-CO" sz="2000" b="1" dirty="0"/>
          </a:p>
          <a:p>
            <a:pPr algn="just"/>
            <a:r>
              <a:rPr lang="es-CO" sz="2000" b="1" dirty="0"/>
              <a:t>Artículo 24.- La Comisión Administradora Permanente determinará los reglamentos que corresponda para la mejor gestión de estos Estatutos, sus objetivos y funciones, previo informe del Comité Asesor de Estatutos y Reglamentos y serán considerados por la Asamblea, al momento de rendir su informe en el acto de clausura en cada Foro</a:t>
            </a:r>
            <a:r>
              <a:rPr lang="es-CO" sz="2000" b="1" dirty="0" smtClean="0"/>
              <a:t>.</a:t>
            </a:r>
          </a:p>
          <a:p>
            <a:pPr algn="just"/>
            <a:endParaRPr lang="es-CO" sz="2000" b="1" dirty="0"/>
          </a:p>
          <a:p>
            <a:pPr algn="just"/>
            <a:r>
              <a:rPr lang="es-CO" sz="2000" b="1" dirty="0"/>
              <a:t>Artículo 25.- Las resoluciones y modificaciones aprobadas por el FOLAC respectivo, a los Estatutos y Reglamentos entrarán en vigencia, a partir del momento de su clausura.</a:t>
            </a:r>
          </a:p>
          <a:p>
            <a:pPr algn="just"/>
            <a:r>
              <a:rPr lang="es-CO" sz="2000" b="1" dirty="0"/>
              <a:t/>
            </a:r>
            <a:br>
              <a:rPr lang="es-CO" sz="2000" b="1" dirty="0"/>
            </a:br>
            <a:endParaRPr lang="es-CO" sz="2000" dirty="0"/>
          </a:p>
        </p:txBody>
      </p:sp>
    </p:spTree>
    <p:extLst>
      <p:ext uri="{BB962C8B-B14F-4D97-AF65-F5344CB8AC3E}">
        <p14:creationId xmlns:p14="http://schemas.microsoft.com/office/powerpoint/2010/main" val="3287188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91264" cy="5577483"/>
          </a:xfrm>
        </p:spPr>
        <p:txBody>
          <a:bodyPr/>
          <a:lstStyle/>
          <a:p>
            <a:endParaRPr lang="es-CO" dirty="0"/>
          </a:p>
        </p:txBody>
      </p:sp>
      <p:sp>
        <p:nvSpPr>
          <p:cNvPr id="4" name="3 Rectángulo"/>
          <p:cNvSpPr/>
          <p:nvPr/>
        </p:nvSpPr>
        <p:spPr>
          <a:xfrm>
            <a:off x="899592" y="1988840"/>
            <a:ext cx="7128792" cy="1446550"/>
          </a:xfrm>
          <a:prstGeom prst="rect">
            <a:avLst/>
          </a:prstGeom>
          <a:noFill/>
        </p:spPr>
        <p:txBody>
          <a:bodyPr wrap="square" lIns="91440" tIns="45720" rIns="91440" bIns="45720">
            <a:spAutoFit/>
          </a:bodyPr>
          <a:lstStyle/>
          <a:p>
            <a:pPr algn="ctr"/>
            <a:r>
              <a:rPr lang="es-E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MUCHAS GRACIAS</a:t>
            </a:r>
          </a:p>
          <a:p>
            <a:pPr algn="ctr"/>
            <a:r>
              <a:rPr lang="es-E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COMITÉ JURIDICO</a:t>
            </a:r>
            <a:endParaRPr lang="es-E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48500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7859216" cy="648072"/>
          </a:xfrm>
        </p:spPr>
        <p:txBody>
          <a:bodyPr/>
          <a:lstStyle/>
          <a:p>
            <a:r>
              <a:rPr lang="es-ES" sz="3600" dirty="0" smtClean="0"/>
              <a:t>Art. 3   El Emblema</a:t>
            </a:r>
            <a:endParaRPr lang="es-CO" sz="3600" dirty="0"/>
          </a:p>
        </p:txBody>
      </p:sp>
      <p:pic>
        <p:nvPicPr>
          <p:cNvPr id="4" name="3 Marcador de contenido" descr="logo_folac_oficia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2062" y="1600200"/>
            <a:ext cx="4959876" cy="4525963"/>
          </a:xfrm>
          <a:prstGeom prst="rect">
            <a:avLst/>
          </a:prstGeom>
          <a:noFill/>
          <a:ln>
            <a:noFill/>
          </a:ln>
        </p:spPr>
      </p:pic>
    </p:spTree>
    <p:extLst>
      <p:ext uri="{BB962C8B-B14F-4D97-AF65-F5344CB8AC3E}">
        <p14:creationId xmlns:p14="http://schemas.microsoft.com/office/powerpoint/2010/main" val="400158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003232" cy="936104"/>
          </a:xfrm>
        </p:spPr>
        <p:txBody>
          <a:bodyPr/>
          <a:lstStyle/>
          <a:p>
            <a:r>
              <a:rPr lang="es-ES" sz="3200" dirty="0" smtClean="0"/>
              <a:t>Art. 4   </a:t>
            </a:r>
            <a:r>
              <a:rPr lang="es-ES" sz="3200" dirty="0" smtClean="0"/>
              <a:t>BANDERA</a:t>
            </a:r>
            <a:endParaRPr lang="es-CO" sz="3200" dirty="0"/>
          </a:p>
        </p:txBody>
      </p:sp>
      <p:sp>
        <p:nvSpPr>
          <p:cNvPr id="3" name="2 Marcador de contenido"/>
          <p:cNvSpPr>
            <a:spLocks noGrp="1"/>
          </p:cNvSpPr>
          <p:nvPr>
            <p:ph idx="1"/>
          </p:nvPr>
        </p:nvSpPr>
        <p:spPr>
          <a:xfrm>
            <a:off x="457200" y="1052736"/>
            <a:ext cx="8291264" cy="5472608"/>
          </a:xfrm>
          <a:solidFill>
            <a:schemeClr val="tx2">
              <a:lumMod val="40000"/>
              <a:lumOff val="60000"/>
            </a:schemeClr>
          </a:solidFill>
        </p:spPr>
        <p:txBody>
          <a:bodyPr/>
          <a:lstStyle/>
          <a:p>
            <a:r>
              <a:rPr lang="es-ES" dirty="0" smtClean="0">
                <a:solidFill>
                  <a:srgbClr val="0070C0"/>
                </a:solidFill>
              </a:rPr>
              <a:t>CAMPO BLANCO RECTANGULAR  UBICANDO EN EL CENTRO EL LOGO OFICIAL DEL FORO</a:t>
            </a:r>
          </a:p>
          <a:p>
            <a:pPr marL="0" indent="0">
              <a:buNone/>
            </a:pPr>
            <a:endParaRPr lang="es-CO" dirty="0">
              <a:solidFill>
                <a:srgbClr val="0070C0"/>
              </a:solidFill>
            </a:endParaRPr>
          </a:p>
        </p:txBody>
      </p:sp>
      <p:pic>
        <p:nvPicPr>
          <p:cNvPr id="5" name="4 Imagen" descr="bandera_de_folac.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060848"/>
            <a:ext cx="5688632" cy="4104456"/>
          </a:xfrm>
          <a:prstGeom prst="rect">
            <a:avLst/>
          </a:prstGeom>
          <a:noFill/>
          <a:ln>
            <a:noFill/>
          </a:ln>
        </p:spPr>
      </p:pic>
    </p:spTree>
    <p:extLst>
      <p:ext uri="{BB962C8B-B14F-4D97-AF65-F5344CB8AC3E}">
        <p14:creationId xmlns:p14="http://schemas.microsoft.com/office/powerpoint/2010/main" val="2136836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496944" cy="648072"/>
          </a:xfrm>
        </p:spPr>
        <p:txBody>
          <a:bodyPr/>
          <a:lstStyle/>
          <a:p>
            <a:r>
              <a:rPr lang="es-ES" sz="2400" dirty="0" smtClean="0"/>
              <a:t>Art.5 el himno 0ficial del foro de América Latina y del Caribe</a:t>
            </a:r>
            <a:endParaRPr lang="es-CO" sz="2400" dirty="0"/>
          </a:p>
        </p:txBody>
      </p:sp>
      <p:sp>
        <p:nvSpPr>
          <p:cNvPr id="3" name="2 Marcador de contenido"/>
          <p:cNvSpPr>
            <a:spLocks noGrp="1"/>
          </p:cNvSpPr>
          <p:nvPr>
            <p:ph idx="1"/>
          </p:nvPr>
        </p:nvSpPr>
        <p:spPr>
          <a:xfrm>
            <a:off x="395536" y="980728"/>
            <a:ext cx="8424936" cy="5472608"/>
          </a:xfrm>
        </p:spPr>
        <p:txBody>
          <a:bodyPr>
            <a:normAutofit/>
          </a:bodyPr>
          <a:lstStyle/>
          <a:p>
            <a:r>
              <a:rPr lang="es-CO" sz="1400" b="1" dirty="0"/>
              <a:t> fue aprobado en el X FOLAC realizado en COSTA RICA. Febrero de 1981</a:t>
            </a:r>
            <a:r>
              <a:rPr lang="es-CO" sz="1400" b="1" dirty="0" smtClean="0"/>
              <a:t>.</a:t>
            </a:r>
          </a:p>
          <a:p>
            <a:r>
              <a:rPr lang="es-CO" sz="1400" b="1" dirty="0" smtClean="0"/>
              <a:t> </a:t>
            </a:r>
            <a:r>
              <a:rPr lang="es-CO" sz="1400" b="1" dirty="0"/>
              <a:t>HIMNO LEONÍSTICO</a:t>
            </a:r>
          </a:p>
          <a:p>
            <a:r>
              <a:rPr lang="es-CO" sz="1400" b="1" dirty="0"/>
              <a:t>El mundo es nuestra selva estremecida </a:t>
            </a:r>
            <a:br>
              <a:rPr lang="es-CO" sz="1400" b="1" dirty="0"/>
            </a:br>
            <a:r>
              <a:rPr lang="es-CO" sz="1400" b="1" dirty="0"/>
              <a:t>que ansiamos más serena y más cordial</a:t>
            </a:r>
            <a:br>
              <a:rPr lang="es-CO" sz="1400" b="1" dirty="0"/>
            </a:br>
            <a:r>
              <a:rPr lang="es-CO" sz="1400" b="1" dirty="0"/>
              <a:t>y si es bravo el rugido en la conquista</a:t>
            </a:r>
            <a:br>
              <a:rPr lang="es-CO" sz="1400" b="1" dirty="0"/>
            </a:br>
            <a:r>
              <a:rPr lang="es-CO" sz="1400" b="1" dirty="0"/>
              <a:t>más cálida es la mano en la amistad</a:t>
            </a:r>
          </a:p>
          <a:p>
            <a:r>
              <a:rPr lang="es-CO" sz="1400" b="1" dirty="0"/>
              <a:t> El mundo es nuestra... (se repite)</a:t>
            </a:r>
          </a:p>
          <a:p>
            <a:r>
              <a:rPr lang="es-CO" sz="1400" b="1" dirty="0"/>
              <a:t>Al aire la melena que flamea</a:t>
            </a:r>
            <a:br>
              <a:rPr lang="es-CO" sz="1400" b="1" dirty="0"/>
            </a:br>
            <a:r>
              <a:rPr lang="es-CO" sz="1400" b="1" dirty="0"/>
              <a:t>romántica bandera de la paz, </a:t>
            </a:r>
            <a:br>
              <a:rPr lang="es-CO" sz="1400" b="1" dirty="0"/>
            </a:br>
            <a:r>
              <a:rPr lang="es-CO" sz="1400" b="1" dirty="0"/>
              <a:t>que avanza enaltecida hacia el futuro</a:t>
            </a:r>
            <a:br>
              <a:rPr lang="es-CO" sz="1400" b="1" dirty="0"/>
            </a:br>
            <a:r>
              <a:rPr lang="es-CO" sz="1400" b="1" dirty="0"/>
              <a:t>como una llamarada fraternal</a:t>
            </a:r>
          </a:p>
          <a:p>
            <a:r>
              <a:rPr lang="es-CO" sz="1400" b="1" dirty="0"/>
              <a:t>Al aire la melena... (se repite)</a:t>
            </a:r>
          </a:p>
          <a:p>
            <a:r>
              <a:rPr lang="es-CO" sz="1400" b="1" dirty="0"/>
              <a:t>Lo noble, lo sincero y generoso</a:t>
            </a:r>
            <a:br>
              <a:rPr lang="es-CO" sz="1400" b="1" dirty="0"/>
            </a:br>
            <a:r>
              <a:rPr lang="es-CO" sz="1400" b="1" dirty="0"/>
              <a:t>con el paso felino hay que sembrar, </a:t>
            </a:r>
            <a:br>
              <a:rPr lang="es-CO" sz="1400" b="1" dirty="0"/>
            </a:br>
            <a:r>
              <a:rPr lang="es-CO" sz="1400" b="1" dirty="0"/>
              <a:t>que la suma de un día y otro día </a:t>
            </a:r>
            <a:br>
              <a:rPr lang="es-CO" sz="1400" b="1" dirty="0"/>
            </a:br>
            <a:r>
              <a:rPr lang="es-CO" sz="1400" b="1" dirty="0"/>
              <a:t>alcanza la gloriosa eternidad</a:t>
            </a:r>
          </a:p>
          <a:p>
            <a:r>
              <a:rPr lang="es-CO" sz="1400" b="1" dirty="0"/>
              <a:t>Lo noble, lo sincero... (se repite)</a:t>
            </a:r>
          </a:p>
          <a:p>
            <a:r>
              <a:rPr lang="es-CO" sz="1400" b="1" dirty="0"/>
              <a:t>Al aire la melena que flamea</a:t>
            </a:r>
            <a:br>
              <a:rPr lang="es-CO" sz="1400" b="1" dirty="0"/>
            </a:br>
            <a:r>
              <a:rPr lang="es-CO" sz="1400" b="1" dirty="0"/>
              <a:t>romántica bandera de la paz, </a:t>
            </a:r>
            <a:br>
              <a:rPr lang="es-CO" sz="1400" b="1" dirty="0"/>
            </a:br>
            <a:r>
              <a:rPr lang="es-CO" sz="1400" b="1" dirty="0"/>
              <a:t>que avanza enaltecida hacia el futuro </a:t>
            </a:r>
            <a:br>
              <a:rPr lang="es-CO" sz="1400" b="1" dirty="0"/>
            </a:br>
            <a:r>
              <a:rPr lang="es-CO" sz="1400" b="1" dirty="0"/>
              <a:t>como una llamarada fraternal</a:t>
            </a:r>
          </a:p>
          <a:p>
            <a:r>
              <a:rPr lang="es-CO" sz="1400" b="1" dirty="0"/>
              <a:t>Al aire la melena... (se repite)</a:t>
            </a:r>
          </a:p>
          <a:p>
            <a:pPr marL="0" indent="0">
              <a:buNone/>
            </a:pPr>
            <a:r>
              <a:rPr lang="es-CO" sz="1400" b="1" dirty="0"/>
              <a:t> </a:t>
            </a:r>
          </a:p>
          <a:p>
            <a:endParaRPr lang="es-CO" sz="1400" dirty="0"/>
          </a:p>
        </p:txBody>
      </p:sp>
    </p:spTree>
    <p:extLst>
      <p:ext uri="{BB962C8B-B14F-4D97-AF65-F5344CB8AC3E}">
        <p14:creationId xmlns:p14="http://schemas.microsoft.com/office/powerpoint/2010/main" val="951649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136904" cy="1008112"/>
          </a:xfrm>
        </p:spPr>
        <p:txBody>
          <a:bodyPr/>
          <a:lstStyle/>
          <a:p>
            <a:pPr>
              <a:lnSpc>
                <a:spcPct val="100000"/>
              </a:lnSpc>
            </a:pPr>
            <a:r>
              <a:rPr lang="es-ES" sz="2400" dirty="0" smtClean="0"/>
              <a:t>Capitulo II</a:t>
            </a:r>
            <a:br>
              <a:rPr lang="es-ES" sz="2400" dirty="0" smtClean="0"/>
            </a:br>
            <a:r>
              <a:rPr lang="es-ES" sz="2400" dirty="0" smtClean="0"/>
              <a:t>OBJETIVOS:</a:t>
            </a:r>
            <a:endParaRPr lang="es-CO" sz="2400" dirty="0"/>
          </a:p>
        </p:txBody>
      </p:sp>
      <p:sp>
        <p:nvSpPr>
          <p:cNvPr id="3" name="2 Marcador de contenido"/>
          <p:cNvSpPr>
            <a:spLocks noGrp="1"/>
          </p:cNvSpPr>
          <p:nvPr>
            <p:ph idx="1"/>
          </p:nvPr>
        </p:nvSpPr>
        <p:spPr>
          <a:xfrm>
            <a:off x="457200" y="1268760"/>
            <a:ext cx="8363272" cy="5328592"/>
          </a:xfrm>
        </p:spPr>
        <p:txBody>
          <a:bodyPr>
            <a:normAutofit lnSpcReduction="10000"/>
          </a:bodyPr>
          <a:lstStyle/>
          <a:p>
            <a:pPr algn="just"/>
            <a:r>
              <a:rPr lang="es-CO" b="1" dirty="0"/>
              <a:t>Artículo 6.- Son objetivos del FORO LEONISTICO DE AMERICA LATINA Y DEL CARIBE los siguientes:</a:t>
            </a:r>
          </a:p>
          <a:p>
            <a:pPr algn="just"/>
            <a:r>
              <a:rPr lang="es-CO" b="1" dirty="0"/>
              <a:t>a) Demostrar que el Leonismo es una fuerza capaz de promover la comprensión entre los pueblos y lograr la integración de las nacionalidades.</a:t>
            </a:r>
          </a:p>
          <a:p>
            <a:pPr algn="just"/>
            <a:r>
              <a:rPr lang="es-CO" b="1" dirty="0"/>
              <a:t>b) Lograr que el Leonismo desarrolle el entendimiento a nivel internacional a efectos de buscar la vigencia efectiva del respeto a los derechos fundamentales del hombre sin distinción de razas, credos o sistemas políticos.</a:t>
            </a:r>
          </a:p>
          <a:p>
            <a:pPr algn="just"/>
            <a:r>
              <a:rPr lang="es-CO" b="1" dirty="0"/>
              <a:t>c) Examinar y resolver temas o cuestiones que interesen al Leonismo de Latinoamérica y del Caribe, en sus relaciones de área y con la Asociación Internacional de Clubes de Leones.</a:t>
            </a:r>
          </a:p>
          <a:p>
            <a:endParaRPr lang="es-CO" dirty="0"/>
          </a:p>
        </p:txBody>
      </p:sp>
    </p:spTree>
    <p:extLst>
      <p:ext uri="{BB962C8B-B14F-4D97-AF65-F5344CB8AC3E}">
        <p14:creationId xmlns:p14="http://schemas.microsoft.com/office/powerpoint/2010/main" val="171596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424936" cy="6048672"/>
          </a:xfrm>
        </p:spPr>
        <p:txBody>
          <a:bodyPr>
            <a:normAutofit lnSpcReduction="10000"/>
          </a:bodyPr>
          <a:lstStyle/>
          <a:p>
            <a:pPr algn="just"/>
            <a:r>
              <a:rPr lang="es-CO" b="1" dirty="0"/>
              <a:t>d) Programar y establecer metas de acciones en beneficio de las naciones en el campo de la salud, educación y asistencia a la juventud.</a:t>
            </a:r>
          </a:p>
          <a:p>
            <a:pPr algn="just"/>
            <a:r>
              <a:rPr lang="es-CO" b="1" dirty="0"/>
              <a:t>e) Unir con estrechos vínculos de solidaridad y amistad a los leones de los Distritos Latinoamericanos y del Caribe, a los Funcionarios Internacionales, Distritales y a los Clubes de Leones entre sí.</a:t>
            </a:r>
          </a:p>
          <a:p>
            <a:pPr algn="just"/>
            <a:r>
              <a:rPr lang="es-CO" b="1" dirty="0"/>
              <a:t>f) Motivar las actividades de los Clubes de Leones de Latinoamérica y el Caribe con el fin de lograr el máximo rendimiento de los mismos en beneficio de sus respectivas comunidades.</a:t>
            </a:r>
          </a:p>
          <a:p>
            <a:pPr algn="just"/>
            <a:r>
              <a:rPr lang="es-CO" b="1" dirty="0"/>
              <a:t>g) Propender al mejor conocimiento entre los distritos del área.</a:t>
            </a:r>
          </a:p>
          <a:p>
            <a:pPr algn="just"/>
            <a:r>
              <a:rPr lang="es-CO" b="1" dirty="0"/>
              <a:t>h) Instruir Leonísticamente a los Leones del área y fortalecer la mística de los mismos por el Servicio.</a:t>
            </a:r>
          </a:p>
          <a:p>
            <a:pPr algn="just"/>
            <a:endParaRPr lang="es-CO" dirty="0"/>
          </a:p>
        </p:txBody>
      </p:sp>
    </p:spTree>
    <p:extLst>
      <p:ext uri="{BB962C8B-B14F-4D97-AF65-F5344CB8AC3E}">
        <p14:creationId xmlns:p14="http://schemas.microsoft.com/office/powerpoint/2010/main" val="174325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424936" cy="5976664"/>
          </a:xfrm>
        </p:spPr>
        <p:txBody>
          <a:bodyPr/>
          <a:lstStyle/>
          <a:p>
            <a:pPr algn="just"/>
            <a:endParaRPr lang="es-CO" b="1" dirty="0" smtClean="0"/>
          </a:p>
          <a:p>
            <a:pPr algn="just"/>
            <a:r>
              <a:rPr lang="es-CO" b="1" dirty="0" smtClean="0"/>
              <a:t>i) </a:t>
            </a:r>
            <a:r>
              <a:rPr lang="es-CO" b="1" dirty="0"/>
              <a:t>Constituirse en portavoz de las inquietudes y expresión de deseos del Leonismo Latinoamericano y del Caribe ante la Asociación Internacional de Clubes de Leones.</a:t>
            </a:r>
          </a:p>
          <a:p>
            <a:pPr algn="just"/>
            <a:r>
              <a:rPr lang="es-CO" b="1" dirty="0"/>
              <a:t>j) Preconizar la supresión definitiva de la violencia e intolerancia como sistema de presión a la ciudadanía y </a:t>
            </a:r>
            <a:r>
              <a:rPr lang="es-CO" b="1" dirty="0" smtClean="0"/>
              <a:t>afirmar </a:t>
            </a:r>
            <a:r>
              <a:rPr lang="es-CO" b="1" dirty="0"/>
              <a:t>que solo con el mantenimiento del orden y mutuo respeto entre los hombres y las naciones se puede asegurar la paz y la unidad en el mundo.</a:t>
            </a:r>
          </a:p>
          <a:p>
            <a:pPr algn="just"/>
            <a:r>
              <a:rPr lang="es-CO" b="1" dirty="0"/>
              <a:t>k) Informarse por medio de los Directores Internacionales del área, de las novedades y acontecimientos habidos en el seno de la Asociación y en especial las que se refieren al Leonismo Latinoamericano y del Caribe.</a:t>
            </a:r>
          </a:p>
          <a:p>
            <a:pPr algn="just"/>
            <a:endParaRPr lang="es-CO" dirty="0"/>
          </a:p>
        </p:txBody>
      </p:sp>
    </p:spTree>
    <p:extLst>
      <p:ext uri="{BB962C8B-B14F-4D97-AF65-F5344CB8AC3E}">
        <p14:creationId xmlns:p14="http://schemas.microsoft.com/office/powerpoint/2010/main" val="221801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363272" cy="792088"/>
          </a:xfrm>
        </p:spPr>
        <p:txBody>
          <a:bodyPr/>
          <a:lstStyle/>
          <a:p>
            <a:pPr>
              <a:lnSpc>
                <a:spcPct val="100000"/>
              </a:lnSpc>
            </a:pPr>
            <a:r>
              <a:rPr lang="es-ES" sz="2000" dirty="0" smtClean="0"/>
              <a:t>CAPITILO III</a:t>
            </a:r>
            <a:br>
              <a:rPr lang="es-ES" sz="2000" dirty="0" smtClean="0"/>
            </a:br>
            <a:r>
              <a:rPr lang="es-ES" sz="2000" dirty="0" smtClean="0"/>
              <a:t>DE SUS MIEMBROS</a:t>
            </a:r>
            <a:endParaRPr lang="es-CO" sz="2000" dirty="0"/>
          </a:p>
        </p:txBody>
      </p:sp>
      <p:sp>
        <p:nvSpPr>
          <p:cNvPr id="3" name="2 Marcador de contenido"/>
          <p:cNvSpPr>
            <a:spLocks noGrp="1"/>
          </p:cNvSpPr>
          <p:nvPr>
            <p:ph idx="1"/>
          </p:nvPr>
        </p:nvSpPr>
        <p:spPr>
          <a:xfrm>
            <a:off x="467544" y="1124744"/>
            <a:ext cx="8352928" cy="5400600"/>
          </a:xfrm>
        </p:spPr>
        <p:txBody>
          <a:bodyPr>
            <a:normAutofit/>
          </a:bodyPr>
          <a:lstStyle/>
          <a:p>
            <a:r>
              <a:rPr lang="es-CO" sz="2000" b="1" dirty="0"/>
              <a:t>Artículo 7.- EL FORO LEONISTICO DE AMERICA LATINA Y DEL CARIBE lo integran representantes de los siguientes Distritos Leonísticos Múltiples y Únicos, que integren el área estatutaria III según las disposiciones de la Asociación Internacional de Clubes de Leones:</a:t>
            </a:r>
          </a:p>
          <a:p>
            <a:r>
              <a:rPr lang="es-CO" sz="2000" b="1" dirty="0"/>
              <a:t>Distrito Múltiple: “B” México.</a:t>
            </a:r>
          </a:p>
          <a:p>
            <a:r>
              <a:rPr lang="es-CO" sz="2000" b="1" dirty="0"/>
              <a:t>Distrito Múltiple: “D” AMERICA CENTRAL (D-1 Panamá, D-2 El Salvador, D-3 Guatemala, D-4 Costa Rica, D-5 Nicaragua y D-6 Honduras).</a:t>
            </a:r>
          </a:p>
          <a:p>
            <a:r>
              <a:rPr lang="es-CO" sz="2000" b="1" dirty="0"/>
              <a:t>Distrito Múltiple: “E” Venezuela, Aruba, </a:t>
            </a:r>
            <a:r>
              <a:rPr lang="es-CO" sz="2000" b="1" dirty="0" err="1"/>
              <a:t>Bonaire</a:t>
            </a:r>
            <a:r>
              <a:rPr lang="es-CO" sz="2000" b="1" dirty="0"/>
              <a:t> y </a:t>
            </a:r>
            <a:r>
              <a:rPr lang="es-CO" sz="2000" b="1" dirty="0" err="1"/>
              <a:t>Curaçao</a:t>
            </a:r>
            <a:r>
              <a:rPr lang="es-CO" sz="2000" b="1" dirty="0"/>
              <a:t>.</a:t>
            </a:r>
          </a:p>
          <a:p>
            <a:r>
              <a:rPr lang="es-CO" sz="2000" b="1" dirty="0"/>
              <a:t>Distrito Múltiple: “F” Colombia.</a:t>
            </a:r>
          </a:p>
          <a:p>
            <a:r>
              <a:rPr lang="es-CO" sz="2000" b="1" dirty="0"/>
              <a:t>Distrito Múltiple: “G” Ecuador.</a:t>
            </a:r>
          </a:p>
          <a:p>
            <a:r>
              <a:rPr lang="es-CO" sz="2000" b="1" dirty="0"/>
              <a:t>Distrito Múltiple: “H” Perú.</a:t>
            </a:r>
          </a:p>
          <a:p>
            <a:r>
              <a:rPr lang="es-CO" sz="2000" b="1" dirty="0"/>
              <a:t>Distrito Múltiple: “J” Uruguay.</a:t>
            </a:r>
          </a:p>
        </p:txBody>
      </p:sp>
    </p:spTree>
    <p:extLst>
      <p:ext uri="{BB962C8B-B14F-4D97-AF65-F5344CB8AC3E}">
        <p14:creationId xmlns:p14="http://schemas.microsoft.com/office/powerpoint/2010/main" val="2581157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133</TotalTime>
  <Words>839</Words>
  <Application>Microsoft Office PowerPoint</Application>
  <PresentationFormat>Presentación en pantalla (4:3)</PresentationFormat>
  <Paragraphs>129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Ejecutivo</vt:lpstr>
      <vt:lpstr>ESTATUTO  DEL FORO  LEONISTICO DE AMERICA LATINA Y DEL CARIBE</vt:lpstr>
      <vt:lpstr>SÍMBOLOS</vt:lpstr>
      <vt:lpstr>Art. 3   El Emblema</vt:lpstr>
      <vt:lpstr>Art. 4   BANDERA</vt:lpstr>
      <vt:lpstr>Art.5 el himno 0ficial del foro de América Latina y del Caribe</vt:lpstr>
      <vt:lpstr>Capitulo II OBJETIVOS:</vt:lpstr>
      <vt:lpstr>Presentación de PowerPoint</vt:lpstr>
      <vt:lpstr>Presentación de PowerPoint</vt:lpstr>
      <vt:lpstr>CAPITILO III DE SUS MIEMBROS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ESTATUTO  DEL FORO  LEONISTICO DE AMERICA LATINA Y DEL CARIBE</dc:title>
  <dc:creator>Luffi</dc:creator>
  <cp:lastModifiedBy>Luffi</cp:lastModifiedBy>
  <cp:revision>14</cp:revision>
  <dcterms:created xsi:type="dcterms:W3CDTF">2012-07-22T23:31:46Z</dcterms:created>
  <dcterms:modified xsi:type="dcterms:W3CDTF">2012-07-23T01:48:04Z</dcterms:modified>
</cp:coreProperties>
</file>