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0" r:id="rId4"/>
    <p:sldId id="261" r:id="rId5"/>
    <p:sldId id="262" r:id="rId6"/>
    <p:sldId id="263" r:id="rId7"/>
  </p:sldIdLst>
  <p:sldSz cx="9144000" cy="6858000" type="screen4x3"/>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4" d="100"/>
          <a:sy n="94" d="100"/>
        </p:scale>
        <p:origin x="-840"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CO"/>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CO"/>
          </a:p>
        </p:txBody>
      </p:sp>
      <p:sp>
        <p:nvSpPr>
          <p:cNvPr id="4" name="3 Marcador de fecha"/>
          <p:cNvSpPr>
            <a:spLocks noGrp="1"/>
          </p:cNvSpPr>
          <p:nvPr>
            <p:ph type="dt" sz="half" idx="10"/>
          </p:nvPr>
        </p:nvSpPr>
        <p:spPr/>
        <p:txBody>
          <a:bodyPr/>
          <a:lstStyle/>
          <a:p>
            <a:fld id="{8E4B202E-A79C-44C8-BF67-51B63FFCDAEA}" type="datetimeFigureOut">
              <a:rPr lang="es-CO" smtClean="0"/>
              <a:t>25/04/2013</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B502804C-1CE5-429E-AF7A-862D898EAA2D}" type="slidenum">
              <a:rPr lang="es-CO" smtClean="0"/>
              <a:t>‹Nº›</a:t>
            </a:fld>
            <a:endParaRPr lang="es-CO"/>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10"/>
          </p:nvPr>
        </p:nvSpPr>
        <p:spPr/>
        <p:txBody>
          <a:bodyPr/>
          <a:lstStyle/>
          <a:p>
            <a:fld id="{8E4B202E-A79C-44C8-BF67-51B63FFCDAEA}" type="datetimeFigureOut">
              <a:rPr lang="es-CO" smtClean="0"/>
              <a:t>25/04/2013</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B502804C-1CE5-429E-AF7A-862D898EAA2D}" type="slidenum">
              <a:rPr lang="es-CO" smtClean="0"/>
              <a:t>‹Nº›</a:t>
            </a:fld>
            <a:endParaRPr lang="es-C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CO"/>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10"/>
          </p:nvPr>
        </p:nvSpPr>
        <p:spPr/>
        <p:txBody>
          <a:bodyPr/>
          <a:lstStyle/>
          <a:p>
            <a:fld id="{8E4B202E-A79C-44C8-BF67-51B63FFCDAEA}" type="datetimeFigureOut">
              <a:rPr lang="es-CO" smtClean="0"/>
              <a:t>25/04/2013</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B502804C-1CE5-429E-AF7A-862D898EAA2D}" type="slidenum">
              <a:rPr lang="es-CO" smtClean="0"/>
              <a:t>‹Nº›</a:t>
            </a:fld>
            <a:endParaRPr lang="es-C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10"/>
          </p:nvPr>
        </p:nvSpPr>
        <p:spPr/>
        <p:txBody>
          <a:bodyPr/>
          <a:lstStyle/>
          <a:p>
            <a:fld id="{8E4B202E-A79C-44C8-BF67-51B63FFCDAEA}" type="datetimeFigureOut">
              <a:rPr lang="es-CO" smtClean="0"/>
              <a:t>25/04/2013</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B502804C-1CE5-429E-AF7A-862D898EAA2D}" type="slidenum">
              <a:rPr lang="es-CO" smtClean="0"/>
              <a:t>‹Nº›</a:t>
            </a:fld>
            <a:endParaRPr lang="es-C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CO"/>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8E4B202E-A79C-44C8-BF67-51B63FFCDAEA}" type="datetimeFigureOut">
              <a:rPr lang="es-CO" smtClean="0"/>
              <a:t>25/04/2013</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B502804C-1CE5-429E-AF7A-862D898EAA2D}" type="slidenum">
              <a:rPr lang="es-CO" smtClean="0"/>
              <a:t>‹Nº›</a:t>
            </a:fld>
            <a:endParaRPr lang="es-CO"/>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5" name="4 Marcador de fecha"/>
          <p:cNvSpPr>
            <a:spLocks noGrp="1"/>
          </p:cNvSpPr>
          <p:nvPr>
            <p:ph type="dt" sz="half" idx="10"/>
          </p:nvPr>
        </p:nvSpPr>
        <p:spPr/>
        <p:txBody>
          <a:bodyPr/>
          <a:lstStyle/>
          <a:p>
            <a:fld id="{8E4B202E-A79C-44C8-BF67-51B63FFCDAEA}" type="datetimeFigureOut">
              <a:rPr lang="es-CO" smtClean="0"/>
              <a:t>25/04/2013</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B502804C-1CE5-429E-AF7A-862D898EAA2D}" type="slidenum">
              <a:rPr lang="es-CO" smtClean="0"/>
              <a:t>‹Nº›</a:t>
            </a:fld>
            <a:endParaRPr lang="es-C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CO"/>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7" name="6 Marcador de fecha"/>
          <p:cNvSpPr>
            <a:spLocks noGrp="1"/>
          </p:cNvSpPr>
          <p:nvPr>
            <p:ph type="dt" sz="half" idx="10"/>
          </p:nvPr>
        </p:nvSpPr>
        <p:spPr/>
        <p:txBody>
          <a:bodyPr/>
          <a:lstStyle/>
          <a:p>
            <a:fld id="{8E4B202E-A79C-44C8-BF67-51B63FFCDAEA}" type="datetimeFigureOut">
              <a:rPr lang="es-CO" smtClean="0"/>
              <a:t>25/04/2013</a:t>
            </a:fld>
            <a:endParaRPr lang="es-CO"/>
          </a:p>
        </p:txBody>
      </p:sp>
      <p:sp>
        <p:nvSpPr>
          <p:cNvPr id="8" name="7 Marcador de pie de página"/>
          <p:cNvSpPr>
            <a:spLocks noGrp="1"/>
          </p:cNvSpPr>
          <p:nvPr>
            <p:ph type="ftr" sz="quarter" idx="11"/>
          </p:nvPr>
        </p:nvSpPr>
        <p:spPr/>
        <p:txBody>
          <a:bodyPr/>
          <a:lstStyle/>
          <a:p>
            <a:endParaRPr lang="es-CO"/>
          </a:p>
        </p:txBody>
      </p:sp>
      <p:sp>
        <p:nvSpPr>
          <p:cNvPr id="9" name="8 Marcador de número de diapositiva"/>
          <p:cNvSpPr>
            <a:spLocks noGrp="1"/>
          </p:cNvSpPr>
          <p:nvPr>
            <p:ph type="sldNum" sz="quarter" idx="12"/>
          </p:nvPr>
        </p:nvSpPr>
        <p:spPr/>
        <p:txBody>
          <a:bodyPr/>
          <a:lstStyle/>
          <a:p>
            <a:fld id="{B502804C-1CE5-429E-AF7A-862D898EAA2D}" type="slidenum">
              <a:rPr lang="es-CO" smtClean="0"/>
              <a:t>‹Nº›</a:t>
            </a:fld>
            <a:endParaRPr lang="es-CO"/>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fecha"/>
          <p:cNvSpPr>
            <a:spLocks noGrp="1"/>
          </p:cNvSpPr>
          <p:nvPr>
            <p:ph type="dt" sz="half" idx="10"/>
          </p:nvPr>
        </p:nvSpPr>
        <p:spPr/>
        <p:txBody>
          <a:bodyPr/>
          <a:lstStyle/>
          <a:p>
            <a:fld id="{8E4B202E-A79C-44C8-BF67-51B63FFCDAEA}" type="datetimeFigureOut">
              <a:rPr lang="es-CO" smtClean="0"/>
              <a:t>25/04/2013</a:t>
            </a:fld>
            <a:endParaRPr lang="es-CO"/>
          </a:p>
        </p:txBody>
      </p:sp>
      <p:sp>
        <p:nvSpPr>
          <p:cNvPr id="4" name="3 Marcador de pie de página"/>
          <p:cNvSpPr>
            <a:spLocks noGrp="1"/>
          </p:cNvSpPr>
          <p:nvPr>
            <p:ph type="ftr" sz="quarter" idx="11"/>
          </p:nvPr>
        </p:nvSpPr>
        <p:spPr/>
        <p:txBody>
          <a:bodyPr/>
          <a:lstStyle/>
          <a:p>
            <a:endParaRPr lang="es-CO"/>
          </a:p>
        </p:txBody>
      </p:sp>
      <p:sp>
        <p:nvSpPr>
          <p:cNvPr id="5" name="4 Marcador de número de diapositiva"/>
          <p:cNvSpPr>
            <a:spLocks noGrp="1"/>
          </p:cNvSpPr>
          <p:nvPr>
            <p:ph type="sldNum" sz="quarter" idx="12"/>
          </p:nvPr>
        </p:nvSpPr>
        <p:spPr/>
        <p:txBody>
          <a:bodyPr/>
          <a:lstStyle/>
          <a:p>
            <a:fld id="{B502804C-1CE5-429E-AF7A-862D898EAA2D}" type="slidenum">
              <a:rPr lang="es-CO" smtClean="0"/>
              <a:t>‹Nº›</a:t>
            </a:fld>
            <a:endParaRPr lang="es-C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8E4B202E-A79C-44C8-BF67-51B63FFCDAEA}" type="datetimeFigureOut">
              <a:rPr lang="es-CO" smtClean="0"/>
              <a:t>25/04/2013</a:t>
            </a:fld>
            <a:endParaRPr lang="es-CO"/>
          </a:p>
        </p:txBody>
      </p:sp>
      <p:sp>
        <p:nvSpPr>
          <p:cNvPr id="3" name="2 Marcador de pie de página"/>
          <p:cNvSpPr>
            <a:spLocks noGrp="1"/>
          </p:cNvSpPr>
          <p:nvPr>
            <p:ph type="ftr" sz="quarter" idx="11"/>
          </p:nvPr>
        </p:nvSpPr>
        <p:spPr/>
        <p:txBody>
          <a:bodyPr/>
          <a:lstStyle/>
          <a:p>
            <a:endParaRPr lang="es-CO"/>
          </a:p>
        </p:txBody>
      </p:sp>
      <p:sp>
        <p:nvSpPr>
          <p:cNvPr id="4" name="3 Marcador de número de diapositiva"/>
          <p:cNvSpPr>
            <a:spLocks noGrp="1"/>
          </p:cNvSpPr>
          <p:nvPr>
            <p:ph type="sldNum" sz="quarter" idx="12"/>
          </p:nvPr>
        </p:nvSpPr>
        <p:spPr/>
        <p:txBody>
          <a:bodyPr/>
          <a:lstStyle/>
          <a:p>
            <a:fld id="{B502804C-1CE5-429E-AF7A-862D898EAA2D}" type="slidenum">
              <a:rPr lang="es-CO" smtClean="0"/>
              <a:t>‹Nº›</a:t>
            </a:fld>
            <a:endParaRPr lang="es-C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CO"/>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8E4B202E-A79C-44C8-BF67-51B63FFCDAEA}" type="datetimeFigureOut">
              <a:rPr lang="es-CO" smtClean="0"/>
              <a:t>25/04/2013</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B502804C-1CE5-429E-AF7A-862D898EAA2D}" type="slidenum">
              <a:rPr lang="es-CO" smtClean="0"/>
              <a:t>‹Nº›</a:t>
            </a:fld>
            <a:endParaRPr lang="es-C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CO"/>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O"/>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8E4B202E-A79C-44C8-BF67-51B63FFCDAEA}" type="datetimeFigureOut">
              <a:rPr lang="es-CO" smtClean="0"/>
              <a:t>25/04/2013</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B502804C-1CE5-429E-AF7A-862D898EAA2D}" type="slidenum">
              <a:rPr lang="es-CO" smtClean="0"/>
              <a:t>‹Nº›</a:t>
            </a:fld>
            <a:endParaRPr lang="es-CO"/>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t="-2000" b="-2000"/>
          </a:stretch>
        </a:blipFill>
        <a:effectLst/>
      </p:bgPr>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CO"/>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E4B202E-A79C-44C8-BF67-51B63FFCDAEA}" type="datetimeFigureOut">
              <a:rPr lang="es-CO" smtClean="0"/>
              <a:t>25/04/2013</a:t>
            </a:fld>
            <a:endParaRPr lang="es-CO"/>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O"/>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502804C-1CE5-429E-AF7A-862D898EAA2D}" type="slidenum">
              <a:rPr lang="es-CO" smtClean="0"/>
              <a:t>‹Nº›</a:t>
            </a:fld>
            <a:endParaRPr lang="es-CO"/>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mailto:info@folacalicolombia2014.com" TargetMode="External"/><Relationship Id="rId2" Type="http://schemas.openxmlformats.org/officeDocument/2006/relationships/hyperlink" Target="http://www.folacalicolombia2014.com/" TargetMode="External"/><Relationship Id="rId1" Type="http://schemas.openxmlformats.org/officeDocument/2006/relationships/slideLayout" Target="../slideLayouts/slideLayout1.xml"/><Relationship Id="rId4" Type="http://schemas.openxmlformats.org/officeDocument/2006/relationships/hyperlink" Target="http://www.accivalores.com/"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hyperlink" Target="mailto:secretario@folacalicolombia.com" TargetMode="External"/><Relationship Id="rId2" Type="http://schemas.openxmlformats.org/officeDocument/2006/relationships/hyperlink" Target="mailto:director@folacalicolombia2014.com" TargetMode="External"/><Relationship Id="rId1" Type="http://schemas.openxmlformats.org/officeDocument/2006/relationships/slideLayout" Target="../slideLayouts/slideLayout1.xml"/><Relationship Id="rId4" Type="http://schemas.openxmlformats.org/officeDocument/2006/relationships/hyperlink" Target="mailto:tesorero@folacalicolombia.com"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t="-2000" b="-2000"/>
          </a:stretch>
        </a:blipFill>
        <a:effectLst/>
      </p:bgPr>
    </p:bg>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CuadroTexto"/>
          <p:cNvSpPr txBox="1"/>
          <p:nvPr/>
        </p:nvSpPr>
        <p:spPr>
          <a:xfrm>
            <a:off x="611560" y="1196752"/>
            <a:ext cx="7848872" cy="5909310"/>
          </a:xfrm>
          <a:prstGeom prst="rect">
            <a:avLst/>
          </a:prstGeom>
          <a:noFill/>
        </p:spPr>
        <p:txBody>
          <a:bodyPr wrap="square" rtlCol="0">
            <a:spAutoFit/>
          </a:bodyPr>
          <a:lstStyle/>
          <a:p>
            <a:pPr algn="ctr"/>
            <a:r>
              <a:rPr lang="es-CO" b="1" dirty="0" smtClean="0">
                <a:solidFill>
                  <a:srgbClr val="C00000"/>
                </a:solidFill>
              </a:rPr>
              <a:t>COMITÉ DE COMUNICACIONES Y PUBLICIDAD</a:t>
            </a:r>
            <a:endParaRPr lang="es-CO" b="1" dirty="0">
              <a:solidFill>
                <a:srgbClr val="C00000"/>
              </a:solidFill>
            </a:endParaRPr>
          </a:p>
          <a:p>
            <a:pPr algn="ctr"/>
            <a:r>
              <a:rPr lang="es-CO" b="1" dirty="0" smtClean="0">
                <a:solidFill>
                  <a:srgbClr val="C00000"/>
                </a:solidFill>
              </a:rPr>
              <a:t>INFORMACIÓN PARA EL DISTRITO MÚLTIPLE F DE COLOMBIA</a:t>
            </a:r>
          </a:p>
          <a:p>
            <a:pPr algn="ctr"/>
            <a:endParaRPr lang="es-CO" dirty="0"/>
          </a:p>
          <a:p>
            <a:pPr algn="just"/>
            <a:r>
              <a:rPr lang="es-CO" dirty="0" smtClean="0"/>
              <a:t>El Comité de Comunicaciones y Publicidad del FOLAC-COLOMBIA-2014 saluda muy fraternalmente a todo el grandioso Leonismo Colombiano, deseando para todos los Clubes de Leones que lo conforman, los mejores éxitos en sus acciones de Servicio Comunitario.</a:t>
            </a:r>
          </a:p>
          <a:p>
            <a:pPr algn="just"/>
            <a:endParaRPr lang="es-CO" dirty="0"/>
          </a:p>
          <a:p>
            <a:pPr algn="just"/>
            <a:r>
              <a:rPr lang="es-CO" dirty="0" smtClean="0"/>
              <a:t>Es grato el poder comunicarse con Ustedes para contarles algunas de las acciones desarrolladas por el Comité Central en la Planeación del 43° FORO  LEONÍSTICO  DE </a:t>
            </a:r>
            <a:r>
              <a:rPr lang="es-CO" dirty="0"/>
              <a:t> </a:t>
            </a:r>
            <a:r>
              <a:rPr lang="es-CO" dirty="0" smtClean="0"/>
              <a:t>AMÉRICA  LATINA Y  DEL CARIBE-FOLAC.</a:t>
            </a:r>
          </a:p>
          <a:p>
            <a:pPr algn="just"/>
            <a:endParaRPr lang="es-CO" dirty="0"/>
          </a:p>
          <a:p>
            <a:pPr marL="342900" indent="-342900" algn="just">
              <a:buAutoNum type="arabicPeriod"/>
            </a:pPr>
            <a:r>
              <a:rPr lang="es-CO" dirty="0" smtClean="0"/>
              <a:t>Dirección de la página web oficial del FOLAC: </a:t>
            </a:r>
            <a:r>
              <a:rPr lang="es-CO" dirty="0" smtClean="0">
                <a:hlinkClick r:id="rId2"/>
              </a:rPr>
              <a:t>www.folacalicolombia2014.com</a:t>
            </a:r>
            <a:endParaRPr lang="es-CO" dirty="0" smtClean="0"/>
          </a:p>
          <a:p>
            <a:pPr marL="342900" indent="-342900" algn="just">
              <a:buAutoNum type="arabicPeriod"/>
            </a:pPr>
            <a:r>
              <a:rPr lang="es-CO" dirty="0" smtClean="0"/>
              <a:t>Correo electrónico oficial: </a:t>
            </a:r>
            <a:r>
              <a:rPr lang="es-CO" dirty="0" smtClean="0">
                <a:hlinkClick r:id="rId3"/>
              </a:rPr>
              <a:t>info@folacalicolombia2014.com</a:t>
            </a:r>
            <a:endParaRPr lang="es-CO" dirty="0" smtClean="0"/>
          </a:p>
          <a:p>
            <a:pPr marL="342900" indent="-342900" algn="just">
              <a:buAutoNum type="arabicPeriod"/>
            </a:pPr>
            <a:r>
              <a:rPr lang="es-CO" dirty="0" smtClean="0"/>
              <a:t>Agencia Oficial de Giros para pago de Inscripciones y Reserva de Hotel: WESTERN UNION. </a:t>
            </a:r>
            <a:r>
              <a:rPr lang="es-CO" dirty="0" smtClean="0">
                <a:hlinkClick r:id="rId4"/>
              </a:rPr>
              <a:t>www.accivalores.com</a:t>
            </a:r>
            <a:r>
              <a:rPr lang="es-CO" dirty="0" smtClean="0"/>
              <a:t>.  Próximamente se dará a conocer el Código asignado al FOLAC para todos los Socios (as) asistentes al evento en Cali para el mes de Enero, con el cual podrán pagar la tarifa única de US $9.99 por el envío de cualquier cantidad de inscripciones que deseen hacer.</a:t>
            </a:r>
          </a:p>
          <a:p>
            <a:pPr marL="342900" indent="-342900" algn="just">
              <a:buAutoNum type="arabicPeriod"/>
            </a:pPr>
            <a:endParaRPr lang="es-CO" dirty="0" smtClean="0"/>
          </a:p>
          <a:p>
            <a:pPr marL="342900" indent="-342900" algn="just">
              <a:buAutoNum type="arabicPeriod"/>
            </a:pPr>
            <a:endParaRPr lang="es-CO"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CuadroTexto"/>
          <p:cNvSpPr txBox="1"/>
          <p:nvPr/>
        </p:nvSpPr>
        <p:spPr>
          <a:xfrm>
            <a:off x="611560" y="1196752"/>
            <a:ext cx="7848872" cy="5632311"/>
          </a:xfrm>
          <a:prstGeom prst="rect">
            <a:avLst/>
          </a:prstGeom>
          <a:noFill/>
        </p:spPr>
        <p:txBody>
          <a:bodyPr wrap="square" rtlCol="0">
            <a:spAutoFit/>
          </a:bodyPr>
          <a:lstStyle/>
          <a:p>
            <a:pPr algn="ctr"/>
            <a:r>
              <a:rPr lang="es-CO" b="1" dirty="0" smtClean="0">
                <a:solidFill>
                  <a:srgbClr val="C00000"/>
                </a:solidFill>
              </a:rPr>
              <a:t>COMITÉ DE COMUNICACIONES Y PUBLICIDAD</a:t>
            </a:r>
          </a:p>
          <a:p>
            <a:pPr algn="ctr"/>
            <a:r>
              <a:rPr lang="es-CO" b="1" dirty="0" smtClean="0">
                <a:solidFill>
                  <a:srgbClr val="C00000"/>
                </a:solidFill>
              </a:rPr>
              <a:t>INFORMACIÓN PARA EL DISTRITO MÚLTIPLE F DE COLOMBIA</a:t>
            </a:r>
          </a:p>
          <a:p>
            <a:pPr algn="ctr"/>
            <a:endParaRPr lang="es-CO" dirty="0"/>
          </a:p>
          <a:p>
            <a:pPr algn="just"/>
            <a:r>
              <a:rPr lang="es-CO" dirty="0" smtClean="0"/>
              <a:t>Se recomienda girar el valor  (US $150/socio Inscripción y US $100/noche habitación doble  de los que tengan presupuestado asistir al FOLAC con la relación de socios que hacen el giro, anotando el </a:t>
            </a:r>
            <a:r>
              <a:rPr lang="es-CO" b="1" dirty="0" smtClean="0"/>
              <a:t>nombre completo, cédula de ciudadanía, Club al que pertenecen y Hotel escogido para alojamiento</a:t>
            </a:r>
            <a:r>
              <a:rPr lang="es-CO" dirty="0" smtClean="0"/>
              <a:t> (si va a llegar a Hotel).</a:t>
            </a:r>
          </a:p>
          <a:p>
            <a:pPr algn="just"/>
            <a:endParaRPr lang="es-CO" dirty="0"/>
          </a:p>
          <a:p>
            <a:pPr algn="just"/>
            <a:r>
              <a:rPr lang="es-CO" dirty="0" smtClean="0"/>
              <a:t>En la página web saldrá próximamente el Instructivo de Registro “on line” el cual deberá ser diligenciado en su totalidad para adelantar acciones de registro y tener todo listo para cuando se haga el giro respectivo de sus inscripciones.</a:t>
            </a:r>
          </a:p>
          <a:p>
            <a:pPr algn="just"/>
            <a:endParaRPr lang="es-CO" dirty="0"/>
          </a:p>
          <a:p>
            <a:pPr algn="just"/>
            <a:r>
              <a:rPr lang="es-CO" dirty="0" smtClean="0"/>
              <a:t>4. El listado de Hoteles con la información pertinente de cada uno estará igualmente en la página web, y se recomienda no girar al Hotel ningún dinero sino hacerlo a través de la Tesorería del FOLAC para tener un mejor control del alojamiento  de los asistentes y llegar  a Cali con la tranquilidad de que será llevado  al Hotel que Usted seleccionó en el Registro enviado vía web.</a:t>
            </a:r>
          </a:p>
          <a:p>
            <a:pPr algn="just"/>
            <a:endParaRPr lang="es-CO" dirty="0"/>
          </a:p>
          <a:p>
            <a:pPr algn="just"/>
            <a:endParaRPr lang="es-CO" dirty="0" smtClean="0"/>
          </a:p>
          <a:p>
            <a:pPr marL="342900" indent="-342900" algn="just">
              <a:buAutoNum type="arabicPeriod"/>
            </a:pPr>
            <a:endParaRPr lang="es-CO" dirty="0" smtClean="0"/>
          </a:p>
        </p:txBody>
      </p:sp>
    </p:spTree>
    <p:extLst>
      <p:ext uri="{BB962C8B-B14F-4D97-AF65-F5344CB8AC3E}">
        <p14:creationId xmlns:p14="http://schemas.microsoft.com/office/powerpoint/2010/main" val="294143722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CuadroTexto"/>
          <p:cNvSpPr txBox="1"/>
          <p:nvPr/>
        </p:nvSpPr>
        <p:spPr>
          <a:xfrm>
            <a:off x="611560" y="1124744"/>
            <a:ext cx="7848872" cy="5909310"/>
          </a:xfrm>
          <a:prstGeom prst="rect">
            <a:avLst/>
          </a:prstGeom>
          <a:noFill/>
        </p:spPr>
        <p:txBody>
          <a:bodyPr wrap="square" rtlCol="0">
            <a:spAutoFit/>
          </a:bodyPr>
          <a:lstStyle/>
          <a:p>
            <a:pPr algn="ctr"/>
            <a:r>
              <a:rPr lang="es-CO" b="1" dirty="0" smtClean="0">
                <a:solidFill>
                  <a:srgbClr val="C00000"/>
                </a:solidFill>
              </a:rPr>
              <a:t>COMITÉ DE COMUNICACIONES Y PUBLICIDAD</a:t>
            </a:r>
          </a:p>
          <a:p>
            <a:pPr algn="ctr"/>
            <a:r>
              <a:rPr lang="es-CO" b="1" dirty="0" smtClean="0">
                <a:solidFill>
                  <a:srgbClr val="C00000"/>
                </a:solidFill>
              </a:rPr>
              <a:t>INFORMACIÓN PARA EL DISTRITO MÚLTIPLE F DE COLOMBIA</a:t>
            </a:r>
          </a:p>
          <a:p>
            <a:pPr algn="ctr"/>
            <a:endParaRPr lang="es-CO" dirty="0"/>
          </a:p>
          <a:p>
            <a:pPr algn="just"/>
            <a:r>
              <a:rPr lang="es-CO" dirty="0" smtClean="0"/>
              <a:t>5. Quienes deseen cancelar el valor de su Inscripción (US $150), el cual es de </a:t>
            </a:r>
            <a:r>
              <a:rPr lang="es-CO" b="1" dirty="0" smtClean="0"/>
              <a:t>$ 262.500</a:t>
            </a:r>
            <a:r>
              <a:rPr lang="es-CO" dirty="0" smtClean="0"/>
              <a:t>, </a:t>
            </a:r>
            <a:r>
              <a:rPr lang="es-CO" b="1" dirty="0" smtClean="0"/>
              <a:t>oo </a:t>
            </a:r>
            <a:r>
              <a:rPr lang="es-CO" dirty="0" smtClean="0"/>
              <a:t>por consignación, a $1750, oo/dólar para colombianos únicamente y para el valor de Inscripción solamente, no para Hotel, pueden hacerlo preferiblemente  por Clubes o Grupos de Socios (as), y no hacerlo individualmente por el costo de la comisión bancaria, el cual nos afectaría el Presupuesto. La consignación deberá hacerse en el </a:t>
            </a:r>
            <a:r>
              <a:rPr lang="es-CO" b="1" dirty="0" smtClean="0"/>
              <a:t>Banco de Occidente (Grupo Aval), Cuenta Corriente N° 013-09682-1, a nombre de Foro Leonístico de América Latina y del Caribe-FOLAC.</a:t>
            </a:r>
            <a:r>
              <a:rPr lang="es-CO" dirty="0" smtClean="0"/>
              <a:t> Puede utilizar solamente la sigla </a:t>
            </a:r>
            <a:r>
              <a:rPr lang="es-CO" b="1" dirty="0" smtClean="0"/>
              <a:t>FOLAC</a:t>
            </a:r>
            <a:r>
              <a:rPr lang="es-CO" dirty="0" smtClean="0"/>
              <a:t> que igualmente llega la consignación. Enviar copia de su consignación </a:t>
            </a:r>
            <a:r>
              <a:rPr lang="es-CO" smtClean="0"/>
              <a:t>debidamente clarificada en datos.</a:t>
            </a:r>
            <a:endParaRPr lang="es-CO" b="1" dirty="0"/>
          </a:p>
          <a:p>
            <a:pPr algn="just"/>
            <a:endParaRPr lang="es-CO" dirty="0" smtClean="0"/>
          </a:p>
          <a:p>
            <a:pPr algn="just"/>
            <a:r>
              <a:rPr lang="es-CO" dirty="0" smtClean="0"/>
              <a:t>6. El Comité Central aprobó igualmente la escogencia de una Agencia de Turismo Oficial del FOLAC (Rioja Operador) para ofrecer paquetes turísticos para quienes deseen llegar antes del evento o quedarse en Colombia después del mismo.</a:t>
            </a:r>
          </a:p>
          <a:p>
            <a:pPr algn="just"/>
            <a:endParaRPr lang="es-CO" dirty="0"/>
          </a:p>
          <a:p>
            <a:pPr algn="just"/>
            <a:r>
              <a:rPr lang="es-CO" dirty="0" smtClean="0"/>
              <a:t>Igualmente, todos saben que el Consejo de Gobernadores tiene a la Agencia TERRANET, como Agencia Oficial del DMF para eventos Internacionales y ellos están dispuestos a atender sus necesidades turísticas como siempre lo hacen. </a:t>
            </a:r>
          </a:p>
          <a:p>
            <a:pPr marL="342900" indent="-342900" algn="just">
              <a:buAutoNum type="arabicPeriod"/>
            </a:pPr>
            <a:endParaRPr lang="es-CO" dirty="0" smtClean="0"/>
          </a:p>
        </p:txBody>
      </p:sp>
    </p:spTree>
    <p:extLst>
      <p:ext uri="{BB962C8B-B14F-4D97-AF65-F5344CB8AC3E}">
        <p14:creationId xmlns:p14="http://schemas.microsoft.com/office/powerpoint/2010/main" val="342367232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CuadroTexto"/>
          <p:cNvSpPr txBox="1"/>
          <p:nvPr/>
        </p:nvSpPr>
        <p:spPr>
          <a:xfrm>
            <a:off x="611560" y="1196752"/>
            <a:ext cx="7848872" cy="5355312"/>
          </a:xfrm>
          <a:prstGeom prst="rect">
            <a:avLst/>
          </a:prstGeom>
          <a:noFill/>
        </p:spPr>
        <p:txBody>
          <a:bodyPr wrap="square" rtlCol="0">
            <a:spAutoFit/>
          </a:bodyPr>
          <a:lstStyle/>
          <a:p>
            <a:pPr algn="ctr"/>
            <a:r>
              <a:rPr lang="es-CO" b="1" dirty="0" smtClean="0">
                <a:solidFill>
                  <a:srgbClr val="C00000"/>
                </a:solidFill>
              </a:rPr>
              <a:t>COMITÉ DE COMUNICACIONES Y PUBLICIDAD</a:t>
            </a:r>
          </a:p>
          <a:p>
            <a:pPr algn="ctr"/>
            <a:r>
              <a:rPr lang="es-CO" b="1" dirty="0" smtClean="0">
                <a:solidFill>
                  <a:srgbClr val="C00000"/>
                </a:solidFill>
              </a:rPr>
              <a:t>INFORMACIÓN PARA EL DISTRITO MÚLTIPLE F DE COLOMBIA</a:t>
            </a:r>
          </a:p>
          <a:p>
            <a:pPr algn="ctr"/>
            <a:endParaRPr lang="es-CO" dirty="0"/>
          </a:p>
          <a:p>
            <a:pPr algn="just"/>
            <a:r>
              <a:rPr lang="es-CO" dirty="0" smtClean="0"/>
              <a:t>7. Finalmente, y para comodidad de las Comunicaciones que deseen tener con los Directivos del FOLAC-COLOMBIA-2014, éstos son los correos oficiales del Director, Secretario y Tesorero del evento:</a:t>
            </a:r>
          </a:p>
          <a:p>
            <a:pPr algn="just"/>
            <a:r>
              <a:rPr lang="es-CO" dirty="0" smtClean="0">
                <a:hlinkClick r:id="rId2"/>
              </a:rPr>
              <a:t>director@folacalicolombia2014.com</a:t>
            </a:r>
            <a:endParaRPr lang="es-CO" dirty="0" smtClean="0"/>
          </a:p>
          <a:p>
            <a:pPr algn="just"/>
            <a:r>
              <a:rPr lang="es-CO" dirty="0" smtClean="0">
                <a:hlinkClick r:id="rId3"/>
              </a:rPr>
              <a:t>secretario@folacalicolombia.com</a:t>
            </a:r>
            <a:endParaRPr lang="es-CO" dirty="0" smtClean="0"/>
          </a:p>
          <a:p>
            <a:pPr algn="just"/>
            <a:r>
              <a:rPr lang="es-CO" dirty="0" smtClean="0">
                <a:hlinkClick r:id="rId4"/>
              </a:rPr>
              <a:t>tesorero@folacalicolombia.com</a:t>
            </a:r>
            <a:endParaRPr lang="es-CO" dirty="0" smtClean="0"/>
          </a:p>
          <a:p>
            <a:pPr algn="just"/>
            <a:endParaRPr lang="es-CO" dirty="0"/>
          </a:p>
          <a:p>
            <a:pPr algn="just"/>
            <a:r>
              <a:rPr lang="es-CO" dirty="0" smtClean="0"/>
              <a:t>Agradecemos su amable atención a éste Primer Reporte Informativo Oficial del FOLAC, y en el cual, va el fraterno abrazo de nuestro Director, EGD. Vicente Vanin Tello junto al de todos los integrantes de los Comités Administrativos y Operativos del evento a celebrarse en Cali en Enero del 2014.</a:t>
            </a:r>
          </a:p>
          <a:p>
            <a:pPr algn="just"/>
            <a:endParaRPr lang="es-CO" dirty="0"/>
          </a:p>
          <a:p>
            <a:pPr algn="just"/>
            <a:r>
              <a:rPr lang="es-CO" dirty="0" smtClean="0"/>
              <a:t>Estamos trabajando con mucho entusiasmo y responsabilidad para que el Leonismo Colombiano se sienta orgulloso de su Liderazgo, igual o mejor aún que en el cumplimiento de los otros FOLAC que ha realizado felizmente  en Barranquilla y Cartagena. Ahora es Cali, y mañana será otra ciudad de Colombia</a:t>
            </a:r>
            <a:endParaRPr lang="es-CO" dirty="0"/>
          </a:p>
        </p:txBody>
      </p:sp>
    </p:spTree>
    <p:extLst>
      <p:ext uri="{BB962C8B-B14F-4D97-AF65-F5344CB8AC3E}">
        <p14:creationId xmlns:p14="http://schemas.microsoft.com/office/powerpoint/2010/main" val="113856735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CuadroTexto"/>
          <p:cNvSpPr txBox="1"/>
          <p:nvPr/>
        </p:nvSpPr>
        <p:spPr>
          <a:xfrm>
            <a:off x="611560" y="1196752"/>
            <a:ext cx="7848872" cy="3877985"/>
          </a:xfrm>
          <a:prstGeom prst="rect">
            <a:avLst/>
          </a:prstGeom>
          <a:noFill/>
        </p:spPr>
        <p:txBody>
          <a:bodyPr wrap="square" rtlCol="0">
            <a:spAutoFit/>
          </a:bodyPr>
          <a:lstStyle/>
          <a:p>
            <a:pPr algn="ctr"/>
            <a:r>
              <a:rPr lang="es-CO" b="1" dirty="0" smtClean="0">
                <a:solidFill>
                  <a:srgbClr val="C00000"/>
                </a:solidFill>
              </a:rPr>
              <a:t>COMITÉ DE COMUNICACIONES Y PUBLICIDAD</a:t>
            </a:r>
          </a:p>
          <a:p>
            <a:pPr algn="ctr"/>
            <a:r>
              <a:rPr lang="es-CO" b="1" dirty="0" smtClean="0">
                <a:solidFill>
                  <a:srgbClr val="C00000"/>
                </a:solidFill>
              </a:rPr>
              <a:t>INFORMACIÓN PARA EL DISTRITO MÚLTIPLE F DE COLOMBIA</a:t>
            </a:r>
          </a:p>
          <a:p>
            <a:pPr algn="ctr"/>
            <a:endParaRPr lang="es-CO" dirty="0" smtClean="0"/>
          </a:p>
          <a:p>
            <a:pPr algn="just"/>
            <a:r>
              <a:rPr lang="es-CO" dirty="0"/>
              <a:t>l</a:t>
            </a:r>
            <a:r>
              <a:rPr lang="es-CO" dirty="0" smtClean="0"/>
              <a:t>a que seguirá el legado de Liderazgo de nuestro grandioso Leonismo colombiano.</a:t>
            </a:r>
          </a:p>
          <a:p>
            <a:pPr algn="just"/>
            <a:endParaRPr lang="es-CO" dirty="0"/>
          </a:p>
          <a:p>
            <a:pPr algn="just"/>
            <a:r>
              <a:rPr lang="es-CO" sz="2400" dirty="0" smtClean="0">
                <a:solidFill>
                  <a:srgbClr val="C00000"/>
                </a:solidFill>
                <a:latin typeface="AR BLANCA" pitchFamily="2" charset="0"/>
              </a:rPr>
              <a:t>“Yo Vivo con Orgullo mi FOLAC, Vívalo Usted Tambien”.</a:t>
            </a:r>
          </a:p>
          <a:p>
            <a:pPr algn="just"/>
            <a:endParaRPr lang="es-CO" sz="2400" dirty="0">
              <a:solidFill>
                <a:srgbClr val="C00000"/>
              </a:solidFill>
              <a:latin typeface="AR BLANCA" pitchFamily="2" charset="0"/>
            </a:endParaRPr>
          </a:p>
          <a:p>
            <a:pPr algn="just"/>
            <a:r>
              <a:rPr lang="es-CO" dirty="0" smtClean="0"/>
              <a:t>Cordial abrazo de Compañeros y Amigos.</a:t>
            </a:r>
          </a:p>
          <a:p>
            <a:pPr algn="just"/>
            <a:endParaRPr lang="es-CO" dirty="0" smtClean="0"/>
          </a:p>
          <a:p>
            <a:pPr algn="just"/>
            <a:endParaRPr lang="es-CO" dirty="0"/>
          </a:p>
          <a:p>
            <a:pPr algn="just"/>
            <a:r>
              <a:rPr lang="es-CO" b="1" dirty="0" smtClean="0"/>
              <a:t>EGD. Roberto Ayala Thorp.</a:t>
            </a:r>
          </a:p>
          <a:p>
            <a:pPr algn="just"/>
            <a:r>
              <a:rPr lang="es-CO" b="1" dirty="0" smtClean="0"/>
              <a:t>Director de Comunicaciones y Publicidad.</a:t>
            </a:r>
          </a:p>
          <a:p>
            <a:pPr algn="just"/>
            <a:r>
              <a:rPr lang="es-CO" b="1" dirty="0" smtClean="0"/>
              <a:t>FOLAC-COLOMBIA-2014</a:t>
            </a:r>
          </a:p>
        </p:txBody>
      </p:sp>
    </p:spTree>
    <p:extLst>
      <p:ext uri="{BB962C8B-B14F-4D97-AF65-F5344CB8AC3E}">
        <p14:creationId xmlns:p14="http://schemas.microsoft.com/office/powerpoint/2010/main" val="3631916618"/>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104</TotalTime>
  <Words>788</Words>
  <Application>Microsoft Office PowerPoint</Application>
  <PresentationFormat>Presentación en pantalla (4:3)</PresentationFormat>
  <Paragraphs>51</Paragraphs>
  <Slides>6</Slides>
  <Notes>0</Notes>
  <HiddenSlides>0</HiddenSlides>
  <MMClips>0</MMClips>
  <ScaleCrop>false</ScaleCrop>
  <HeadingPairs>
    <vt:vector size="4" baseType="variant">
      <vt:variant>
        <vt:lpstr>Tema</vt:lpstr>
      </vt:variant>
      <vt:variant>
        <vt:i4>1</vt:i4>
      </vt:variant>
      <vt:variant>
        <vt:lpstr>Títulos de diapositiva</vt:lpstr>
      </vt:variant>
      <vt:variant>
        <vt:i4>6</vt:i4>
      </vt:variant>
    </vt:vector>
  </HeadingPairs>
  <TitlesOfParts>
    <vt:vector size="7" baseType="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Armando Saavedra</dc:creator>
  <cp:lastModifiedBy>Fernando</cp:lastModifiedBy>
  <cp:revision>14</cp:revision>
  <dcterms:created xsi:type="dcterms:W3CDTF">2013-02-13T04:14:55Z</dcterms:created>
  <dcterms:modified xsi:type="dcterms:W3CDTF">2013-04-25T12:40:29Z</dcterms:modified>
</cp:coreProperties>
</file>